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0"/>
  </p:notesMasterIdLst>
  <p:handoutMasterIdLst>
    <p:handoutMasterId r:id="rId31"/>
  </p:handoutMasterIdLst>
  <p:sldIdLst>
    <p:sldId id="256" r:id="rId2"/>
    <p:sldId id="549" r:id="rId3"/>
    <p:sldId id="547" r:id="rId4"/>
    <p:sldId id="548" r:id="rId5"/>
    <p:sldId id="551" r:id="rId6"/>
    <p:sldId id="550" r:id="rId7"/>
    <p:sldId id="562" r:id="rId8"/>
    <p:sldId id="552" r:id="rId9"/>
    <p:sldId id="566" r:id="rId10"/>
    <p:sldId id="564" r:id="rId11"/>
    <p:sldId id="555" r:id="rId12"/>
    <p:sldId id="577" r:id="rId13"/>
    <p:sldId id="567" r:id="rId14"/>
    <p:sldId id="572" r:id="rId15"/>
    <p:sldId id="573" r:id="rId16"/>
    <p:sldId id="556" r:id="rId17"/>
    <p:sldId id="578" r:id="rId18"/>
    <p:sldId id="571" r:id="rId19"/>
    <p:sldId id="574" r:id="rId20"/>
    <p:sldId id="575" r:id="rId21"/>
    <p:sldId id="569" r:id="rId22"/>
    <p:sldId id="568" r:id="rId23"/>
    <p:sldId id="563" r:id="rId24"/>
    <p:sldId id="558" r:id="rId25"/>
    <p:sldId id="570" r:id="rId26"/>
    <p:sldId id="559" r:id="rId27"/>
    <p:sldId id="576" r:id="rId28"/>
    <p:sldId id="325" r:id="rId29"/>
  </p:sldIdLst>
  <p:sldSz cx="12192000" cy="6858000"/>
  <p:notesSz cx="6858000" cy="9144000"/>
  <p:embeddedFontLst>
    <p:embeddedFont>
      <p:font typeface="Montserrat" pitchFamily="2" charset="77"/>
      <p:regular r:id="rId32"/>
      <p:bold r:id="rId33"/>
      <p:italic r:id="rId34"/>
      <p:boldItalic r:id="rId35"/>
    </p:embeddedFont>
    <p:embeddedFont>
      <p:font typeface="Montserrat Light" pitchFamily="2" charset="77"/>
      <p:regular r:id="rId36"/>
      <p:italic r:id="rId37"/>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761669A5-D53B-4D85-B440-79EAB8071C61}">
          <p14:sldIdLst>
            <p14:sldId id="256"/>
            <p14:sldId id="549"/>
            <p14:sldId id="547"/>
            <p14:sldId id="548"/>
            <p14:sldId id="551"/>
            <p14:sldId id="550"/>
            <p14:sldId id="562"/>
            <p14:sldId id="552"/>
            <p14:sldId id="566"/>
            <p14:sldId id="564"/>
            <p14:sldId id="555"/>
            <p14:sldId id="577"/>
            <p14:sldId id="567"/>
            <p14:sldId id="572"/>
            <p14:sldId id="573"/>
            <p14:sldId id="556"/>
            <p14:sldId id="578"/>
            <p14:sldId id="571"/>
            <p14:sldId id="574"/>
            <p14:sldId id="575"/>
            <p14:sldId id="569"/>
            <p14:sldId id="568"/>
            <p14:sldId id="563"/>
            <p14:sldId id="558"/>
            <p14:sldId id="570"/>
            <p14:sldId id="559"/>
            <p14:sldId id="576"/>
            <p14:sldId id="325"/>
          </p14:sldIdLst>
        </p14:section>
        <p14:section name="Namnlöst avsnitt" id="{84541FC9-BDB2-2E4F-84AF-11FEBDE9A911}">
          <p14:sldIdLst/>
        </p14:section>
        <p14:section name="alternativ" id="{89E51F22-87A4-4255-840A-8FD4324C6B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5F5"/>
    <a:srgbClr val="E9E7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llanmörkt format 4 - Dekorfärg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llanmörkt format 4 - Dekorfär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1"/>
    <p:restoredTop sz="96302"/>
  </p:normalViewPr>
  <p:slideViewPr>
    <p:cSldViewPr snapToGrid="0" snapToObjects="1">
      <p:cViewPr varScale="1">
        <p:scale>
          <a:sx n="137" d="100"/>
          <a:sy n="137" d="100"/>
        </p:scale>
        <p:origin x="224" y="86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C9E1207C-2FB9-6745-8068-040DE7912D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4D80E831-6BA2-204D-BDEE-44F009C5CF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6BE4A2-4102-184C-A7F5-240941C4EA12}" type="datetimeFigureOut">
              <a:rPr lang="sv-SE" smtClean="0"/>
              <a:t>2024-06-05</a:t>
            </a:fld>
            <a:endParaRPr lang="sv-SE"/>
          </a:p>
        </p:txBody>
      </p:sp>
      <p:sp>
        <p:nvSpPr>
          <p:cNvPr id="4" name="Platshållare för sidfot 3">
            <a:extLst>
              <a:ext uri="{FF2B5EF4-FFF2-40B4-BE49-F238E27FC236}">
                <a16:creationId xmlns:a16="http://schemas.microsoft.com/office/drawing/2014/main" id="{5CE40A5E-70E8-6041-9474-8F2181F1C79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2BCC83D9-5919-B845-8DAA-0AAFCE14E7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7DF7CF-2128-B040-B726-978490633B78}" type="slidenum">
              <a:rPr lang="sv-SE" smtClean="0"/>
              <a:t>‹#›</a:t>
            </a:fld>
            <a:endParaRPr lang="sv-SE"/>
          </a:p>
        </p:txBody>
      </p:sp>
    </p:spTree>
    <p:extLst>
      <p:ext uri="{BB962C8B-B14F-4D97-AF65-F5344CB8AC3E}">
        <p14:creationId xmlns:p14="http://schemas.microsoft.com/office/powerpoint/2010/main" val="3155009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67FD63-5ECF-244A-BDD7-F454CA3F78D4}" type="datetimeFigureOut">
              <a:rPr lang="sv-SE" smtClean="0"/>
              <a:t>2024-06-05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sv-SE"/>
              <a:t>Redigera format för bakgrundstext
Nivå två
Nivå tre
Nivå fyra
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9A2ACC-D8BE-5143-BD4F-407D975D00A1}" type="slidenum">
              <a:rPr lang="sv-SE" smtClean="0"/>
              <a:t>‹#›</a:t>
            </a:fld>
            <a:endParaRPr lang="sv-SE"/>
          </a:p>
        </p:txBody>
      </p:sp>
    </p:spTree>
    <p:extLst>
      <p:ext uri="{BB962C8B-B14F-4D97-AF65-F5344CB8AC3E}">
        <p14:creationId xmlns:p14="http://schemas.microsoft.com/office/powerpoint/2010/main" val="3961389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89A2ACC-D8BE-5143-BD4F-407D975D00A1}" type="slidenum">
              <a:rPr lang="sv-SE" smtClean="0"/>
              <a:t>2</a:t>
            </a:fld>
            <a:endParaRPr lang="sv-SE"/>
          </a:p>
        </p:txBody>
      </p:sp>
    </p:spTree>
    <p:extLst>
      <p:ext uri="{BB962C8B-B14F-4D97-AF65-F5344CB8AC3E}">
        <p14:creationId xmlns:p14="http://schemas.microsoft.com/office/powerpoint/2010/main" val="1850732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89A2ACC-D8BE-5143-BD4F-407D975D00A1}" type="slidenum">
              <a:rPr lang="sv-SE" smtClean="0"/>
              <a:t>28</a:t>
            </a:fld>
            <a:endParaRPr lang="sv-SE"/>
          </a:p>
        </p:txBody>
      </p:sp>
    </p:spTree>
    <p:extLst>
      <p:ext uri="{BB962C8B-B14F-4D97-AF65-F5344CB8AC3E}">
        <p14:creationId xmlns:p14="http://schemas.microsoft.com/office/powerpoint/2010/main" val="2549800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A8A04B-99F8-0C44-BA47-6F45216BAB07}"/>
              </a:ext>
            </a:extLst>
          </p:cNvPr>
          <p:cNvSpPr>
            <a:spLocks noGrp="1"/>
          </p:cNvSpPr>
          <p:nvPr>
            <p:ph type="title"/>
          </p:nvPr>
        </p:nvSpPr>
        <p:spPr/>
        <p:txBody>
          <a:bodyPr/>
          <a:lstStyle>
            <a:lvl1pPr>
              <a:defRPr b="0" i="0">
                <a:latin typeface="Montserrat" pitchFamily="2" charset="77"/>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6C4452DE-CDE7-5C4D-96B4-70B6961CF72A}"/>
              </a:ext>
            </a:extLst>
          </p:cNvPr>
          <p:cNvSpPr>
            <a:spLocks noGrp="1"/>
          </p:cNvSpPr>
          <p:nvPr>
            <p:ph idx="1" hasCustomPrompt="1"/>
          </p:nvPr>
        </p:nvSpPr>
        <p:spPr/>
        <p:txBody>
          <a:bodyPr>
            <a:normAutofit/>
          </a:bodyPr>
          <a:lstStyle>
            <a:lvl1pPr>
              <a:lnSpc>
                <a:spcPct val="100000"/>
              </a:lnSpc>
              <a:defRPr sz="2400"/>
            </a:lvl1pPr>
            <a:lvl2pPr>
              <a:defRPr sz="2000"/>
            </a:lvl2pPr>
            <a:lvl3pPr>
              <a:defRPr sz="1800"/>
            </a:lvl3pPr>
            <a:lvl4pPr>
              <a:defRPr sz="1600"/>
            </a:lvl4pPr>
          </a:lstStyle>
          <a:p>
            <a:r>
              <a:rPr lang="sv-SE" dirty="0"/>
              <a:t>Redigera format för bakgrundstext</a:t>
            </a:r>
          </a:p>
          <a:p>
            <a:pPr lvl="1"/>
            <a:r>
              <a:rPr lang="sv-SE" dirty="0" err="1"/>
              <a:t>Ffff</a:t>
            </a:r>
            <a:endParaRPr lang="sv-SE" dirty="0"/>
          </a:p>
          <a:p>
            <a:pPr lvl="2"/>
            <a:r>
              <a:rPr lang="sv-SE" dirty="0" err="1"/>
              <a:t>Dfdddd</a:t>
            </a:r>
            <a:endParaRPr lang="sv-SE" dirty="0"/>
          </a:p>
          <a:p>
            <a:pPr lvl="3"/>
            <a:r>
              <a:rPr lang="sv-SE" dirty="0"/>
              <a:t>Nivå fem</a:t>
            </a:r>
          </a:p>
        </p:txBody>
      </p:sp>
      <p:sp>
        <p:nvSpPr>
          <p:cNvPr id="4" name="Platshållare för datum 3">
            <a:extLst>
              <a:ext uri="{FF2B5EF4-FFF2-40B4-BE49-F238E27FC236}">
                <a16:creationId xmlns:a16="http://schemas.microsoft.com/office/drawing/2014/main" id="{E1FC3DA8-C51B-7A48-B443-E8F52B689ED0}"/>
              </a:ext>
            </a:extLst>
          </p:cNvPr>
          <p:cNvSpPr>
            <a:spLocks noGrp="1"/>
          </p:cNvSpPr>
          <p:nvPr>
            <p:ph type="dt" sz="half" idx="10"/>
          </p:nvPr>
        </p:nvSpPr>
        <p:spPr/>
        <p:txBody>
          <a:bodyPr/>
          <a:lstStyle/>
          <a:p>
            <a:fld id="{7AA94768-AE83-CE4A-9443-DEB1F7AE8072}" type="datetimeFigureOut">
              <a:rPr lang="sv-SE" smtClean="0"/>
              <a:t>2024-06-05</a:t>
            </a:fld>
            <a:endParaRPr lang="sv-SE"/>
          </a:p>
        </p:txBody>
      </p:sp>
      <p:sp>
        <p:nvSpPr>
          <p:cNvPr id="6" name="Platshållare för bildnummer 5">
            <a:extLst>
              <a:ext uri="{FF2B5EF4-FFF2-40B4-BE49-F238E27FC236}">
                <a16:creationId xmlns:a16="http://schemas.microsoft.com/office/drawing/2014/main" id="{1BFF6979-C425-8343-96B3-7A79AD2F1A1F}"/>
              </a:ext>
            </a:extLst>
          </p:cNvPr>
          <p:cNvSpPr>
            <a:spLocks noGrp="1"/>
          </p:cNvSpPr>
          <p:nvPr>
            <p:ph type="sldNum" sz="quarter" idx="12"/>
          </p:nvPr>
        </p:nvSpPr>
        <p:spPr/>
        <p:txBody>
          <a:bodyPr/>
          <a:lstStyle/>
          <a:p>
            <a:fld id="{4799C922-A94C-9C47-9B43-8CE5C7B444F7}" type="slidenum">
              <a:rPr lang="sv-SE" smtClean="0"/>
              <a:t>‹#›</a:t>
            </a:fld>
            <a:endParaRPr lang="sv-SE"/>
          </a:p>
        </p:txBody>
      </p:sp>
    </p:spTree>
    <p:extLst>
      <p:ext uri="{BB962C8B-B14F-4D97-AF65-F5344CB8AC3E}">
        <p14:creationId xmlns:p14="http://schemas.microsoft.com/office/powerpoint/2010/main" val="2625973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or bild horisontel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541637-6366-4C4E-A3B3-7717BF357A14}"/>
              </a:ext>
            </a:extLst>
          </p:cNvPr>
          <p:cNvSpPr>
            <a:spLocks noGrp="1"/>
          </p:cNvSpPr>
          <p:nvPr>
            <p:ph type="title"/>
          </p:nvPr>
        </p:nvSpPr>
        <p:spPr/>
        <p:txBody>
          <a:bodyPr/>
          <a:lstStyle>
            <a:lvl1pPr>
              <a:defRPr b="0" i="0">
                <a:latin typeface="Montserrat" pitchFamily="2" charset="77"/>
              </a:defRPr>
            </a:lvl1pPr>
          </a:lstStyle>
          <a:p>
            <a:r>
              <a:rPr lang="sv-SE" dirty="0"/>
              <a:t>Klicka här för att ändra mall för rubrikformat</a:t>
            </a:r>
            <a:endParaRPr lang="en-GB" dirty="0"/>
          </a:p>
        </p:txBody>
      </p:sp>
      <p:sp>
        <p:nvSpPr>
          <p:cNvPr id="3" name="Platshållare för datum 2">
            <a:extLst>
              <a:ext uri="{FF2B5EF4-FFF2-40B4-BE49-F238E27FC236}">
                <a16:creationId xmlns:a16="http://schemas.microsoft.com/office/drawing/2014/main" id="{B08316D9-F527-4EA3-90F1-4B72A0C0828E}"/>
              </a:ext>
            </a:extLst>
          </p:cNvPr>
          <p:cNvSpPr>
            <a:spLocks noGrp="1"/>
          </p:cNvSpPr>
          <p:nvPr>
            <p:ph type="dt" sz="half" idx="10"/>
          </p:nvPr>
        </p:nvSpPr>
        <p:spPr/>
        <p:txBody>
          <a:bodyPr/>
          <a:lstStyle/>
          <a:p>
            <a:fld id="{7AA94768-AE83-CE4A-9443-DEB1F7AE8072}" type="datetimeFigureOut">
              <a:rPr lang="sv-SE" smtClean="0"/>
              <a:pPr/>
              <a:t>2024-06-05</a:t>
            </a:fld>
            <a:endParaRPr lang="sv-SE"/>
          </a:p>
        </p:txBody>
      </p:sp>
      <p:sp>
        <p:nvSpPr>
          <p:cNvPr id="4" name="Platshållare för bildnummer 3">
            <a:extLst>
              <a:ext uri="{FF2B5EF4-FFF2-40B4-BE49-F238E27FC236}">
                <a16:creationId xmlns:a16="http://schemas.microsoft.com/office/drawing/2014/main" id="{0F973AD8-75CC-4658-8F82-6E570E4E81D8}"/>
              </a:ext>
            </a:extLst>
          </p:cNvPr>
          <p:cNvSpPr>
            <a:spLocks noGrp="1"/>
          </p:cNvSpPr>
          <p:nvPr>
            <p:ph type="sldNum" sz="quarter" idx="11"/>
          </p:nvPr>
        </p:nvSpPr>
        <p:spPr/>
        <p:txBody>
          <a:bodyPr/>
          <a:lstStyle/>
          <a:p>
            <a:fld id="{4799C922-A94C-9C47-9B43-8CE5C7B444F7}" type="slidenum">
              <a:rPr lang="sv-SE" smtClean="0"/>
              <a:pPr/>
              <a:t>‹#›</a:t>
            </a:fld>
            <a:endParaRPr lang="sv-SE"/>
          </a:p>
        </p:txBody>
      </p:sp>
      <p:sp>
        <p:nvSpPr>
          <p:cNvPr id="8" name="Platshållare för bild 7">
            <a:extLst>
              <a:ext uri="{FF2B5EF4-FFF2-40B4-BE49-F238E27FC236}">
                <a16:creationId xmlns:a16="http://schemas.microsoft.com/office/drawing/2014/main" id="{B9ACE008-9191-443C-8FD7-5B5E65240DA2}"/>
              </a:ext>
            </a:extLst>
          </p:cNvPr>
          <p:cNvSpPr>
            <a:spLocks noGrp="1"/>
          </p:cNvSpPr>
          <p:nvPr>
            <p:ph type="pic" sz="quarter" idx="12"/>
          </p:nvPr>
        </p:nvSpPr>
        <p:spPr>
          <a:xfrm>
            <a:off x="0" y="1948447"/>
            <a:ext cx="12192000" cy="4362115"/>
          </a:xfrm>
          <a:solidFill>
            <a:schemeClr val="bg1">
              <a:lumMod val="95000"/>
            </a:schemeClr>
          </a:solidFill>
        </p:spPr>
        <p:txBody>
          <a:bodyPr/>
          <a:lstStyle>
            <a:lvl1pPr marL="0" indent="0">
              <a:buFontTx/>
              <a:buNone/>
              <a:defRPr/>
            </a:lvl1pPr>
          </a:lstStyle>
          <a:p>
            <a:endParaRPr lang="en-GB"/>
          </a:p>
        </p:txBody>
      </p:sp>
    </p:spTree>
    <p:extLst>
      <p:ext uri="{BB962C8B-B14F-4D97-AF65-F5344CB8AC3E}">
        <p14:creationId xmlns:p14="http://schemas.microsoft.com/office/powerpoint/2010/main" val="273061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or bild ti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541637-6366-4C4E-A3B3-7717BF357A14}"/>
              </a:ext>
            </a:extLst>
          </p:cNvPr>
          <p:cNvSpPr>
            <a:spLocks noGrp="1"/>
          </p:cNvSpPr>
          <p:nvPr>
            <p:ph type="title"/>
          </p:nvPr>
        </p:nvSpPr>
        <p:spPr>
          <a:xfrm>
            <a:off x="4734986" y="504240"/>
            <a:ext cx="5636236" cy="1325563"/>
          </a:xfrm>
        </p:spPr>
        <p:txBody>
          <a:bodyPr/>
          <a:lstStyle>
            <a:lvl1pPr>
              <a:defRPr b="0" i="0">
                <a:latin typeface="Montserrat" pitchFamily="2" charset="77"/>
              </a:defRPr>
            </a:lvl1pPr>
          </a:lstStyle>
          <a:p>
            <a:r>
              <a:rPr lang="sv-SE" dirty="0"/>
              <a:t>Klicka här för att ändra mall för rubrikformat</a:t>
            </a:r>
            <a:endParaRPr lang="en-GB" dirty="0"/>
          </a:p>
        </p:txBody>
      </p:sp>
      <p:sp>
        <p:nvSpPr>
          <p:cNvPr id="3" name="Platshållare för datum 2">
            <a:extLst>
              <a:ext uri="{FF2B5EF4-FFF2-40B4-BE49-F238E27FC236}">
                <a16:creationId xmlns:a16="http://schemas.microsoft.com/office/drawing/2014/main" id="{B08316D9-F527-4EA3-90F1-4B72A0C0828E}"/>
              </a:ext>
            </a:extLst>
          </p:cNvPr>
          <p:cNvSpPr>
            <a:spLocks noGrp="1"/>
          </p:cNvSpPr>
          <p:nvPr>
            <p:ph type="dt" sz="half" idx="10"/>
          </p:nvPr>
        </p:nvSpPr>
        <p:spPr/>
        <p:txBody>
          <a:bodyPr/>
          <a:lstStyle/>
          <a:p>
            <a:fld id="{7AA94768-AE83-CE4A-9443-DEB1F7AE8072}" type="datetimeFigureOut">
              <a:rPr lang="sv-SE" smtClean="0"/>
              <a:pPr/>
              <a:t>2024-06-05</a:t>
            </a:fld>
            <a:endParaRPr lang="sv-SE"/>
          </a:p>
        </p:txBody>
      </p:sp>
      <p:sp>
        <p:nvSpPr>
          <p:cNvPr id="4" name="Platshållare för bildnummer 3">
            <a:extLst>
              <a:ext uri="{FF2B5EF4-FFF2-40B4-BE49-F238E27FC236}">
                <a16:creationId xmlns:a16="http://schemas.microsoft.com/office/drawing/2014/main" id="{0F973AD8-75CC-4658-8F82-6E570E4E81D8}"/>
              </a:ext>
            </a:extLst>
          </p:cNvPr>
          <p:cNvSpPr>
            <a:spLocks noGrp="1"/>
          </p:cNvSpPr>
          <p:nvPr>
            <p:ph type="sldNum" sz="quarter" idx="11"/>
          </p:nvPr>
        </p:nvSpPr>
        <p:spPr/>
        <p:txBody>
          <a:bodyPr/>
          <a:lstStyle/>
          <a:p>
            <a:fld id="{4799C922-A94C-9C47-9B43-8CE5C7B444F7}" type="slidenum">
              <a:rPr lang="sv-SE" smtClean="0"/>
              <a:pPr/>
              <a:t>‹#›</a:t>
            </a:fld>
            <a:endParaRPr lang="sv-SE"/>
          </a:p>
        </p:txBody>
      </p:sp>
      <p:sp>
        <p:nvSpPr>
          <p:cNvPr id="8" name="Platshållare för bild 7">
            <a:extLst>
              <a:ext uri="{FF2B5EF4-FFF2-40B4-BE49-F238E27FC236}">
                <a16:creationId xmlns:a16="http://schemas.microsoft.com/office/drawing/2014/main" id="{B9ACE008-9191-443C-8FD7-5B5E65240DA2}"/>
              </a:ext>
            </a:extLst>
          </p:cNvPr>
          <p:cNvSpPr>
            <a:spLocks noGrp="1"/>
          </p:cNvSpPr>
          <p:nvPr>
            <p:ph type="pic" sz="quarter" idx="12"/>
          </p:nvPr>
        </p:nvSpPr>
        <p:spPr>
          <a:xfrm>
            <a:off x="0" y="0"/>
            <a:ext cx="4247147" cy="6857999"/>
          </a:xfrm>
          <a:solidFill>
            <a:schemeClr val="bg1">
              <a:lumMod val="95000"/>
            </a:schemeClr>
          </a:solidFill>
        </p:spPr>
        <p:txBody>
          <a:bodyPr/>
          <a:lstStyle>
            <a:lvl1pPr marL="0" indent="0">
              <a:buFontTx/>
              <a:buNone/>
              <a:defRPr/>
            </a:lvl1pPr>
          </a:lstStyle>
          <a:p>
            <a:endParaRPr lang="en-GB"/>
          </a:p>
        </p:txBody>
      </p:sp>
      <p:sp>
        <p:nvSpPr>
          <p:cNvPr id="6" name="Platshållare för text 5">
            <a:extLst>
              <a:ext uri="{FF2B5EF4-FFF2-40B4-BE49-F238E27FC236}">
                <a16:creationId xmlns:a16="http://schemas.microsoft.com/office/drawing/2014/main" id="{18DFAD47-A928-4340-BEA6-6A7528A406A2}"/>
              </a:ext>
            </a:extLst>
          </p:cNvPr>
          <p:cNvSpPr>
            <a:spLocks noGrp="1"/>
          </p:cNvSpPr>
          <p:nvPr>
            <p:ph type="body" sz="quarter" idx="13"/>
          </p:nvPr>
        </p:nvSpPr>
        <p:spPr>
          <a:xfrm>
            <a:off x="4734427" y="2219825"/>
            <a:ext cx="5636712" cy="391627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2017962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r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CEEF03-06DE-485D-871C-9376D47ACBC9}"/>
              </a:ext>
            </a:extLst>
          </p:cNvPr>
          <p:cNvSpPr>
            <a:spLocks noGrp="1"/>
          </p:cNvSpPr>
          <p:nvPr>
            <p:ph type="title"/>
          </p:nvPr>
        </p:nvSpPr>
        <p:spPr/>
        <p:txBody>
          <a:bodyPr/>
          <a:lstStyle>
            <a:lvl1pPr>
              <a:defRPr b="0" i="0">
                <a:latin typeface="Montserrat" pitchFamily="2" charset="77"/>
              </a:defRPr>
            </a:lvl1pPr>
          </a:lstStyle>
          <a:p>
            <a:r>
              <a:rPr lang="sv-SE" dirty="0"/>
              <a:t>Klicka här för att ändra mall för rubrikformat</a:t>
            </a:r>
            <a:endParaRPr lang="en-GB" dirty="0"/>
          </a:p>
        </p:txBody>
      </p:sp>
      <p:sp>
        <p:nvSpPr>
          <p:cNvPr id="3" name="Platshållare för datum 2">
            <a:extLst>
              <a:ext uri="{FF2B5EF4-FFF2-40B4-BE49-F238E27FC236}">
                <a16:creationId xmlns:a16="http://schemas.microsoft.com/office/drawing/2014/main" id="{48A4E9F8-AC32-49EA-AB7A-0D07DE47B483}"/>
              </a:ext>
            </a:extLst>
          </p:cNvPr>
          <p:cNvSpPr>
            <a:spLocks noGrp="1"/>
          </p:cNvSpPr>
          <p:nvPr>
            <p:ph type="dt" sz="half" idx="10"/>
          </p:nvPr>
        </p:nvSpPr>
        <p:spPr/>
        <p:txBody>
          <a:bodyPr/>
          <a:lstStyle/>
          <a:p>
            <a:fld id="{7AA94768-AE83-CE4A-9443-DEB1F7AE8072}" type="datetimeFigureOut">
              <a:rPr lang="sv-SE" smtClean="0"/>
              <a:pPr/>
              <a:t>2024-06-05</a:t>
            </a:fld>
            <a:endParaRPr lang="sv-SE"/>
          </a:p>
        </p:txBody>
      </p:sp>
      <p:sp>
        <p:nvSpPr>
          <p:cNvPr id="4" name="Platshållare för bildnummer 3">
            <a:extLst>
              <a:ext uri="{FF2B5EF4-FFF2-40B4-BE49-F238E27FC236}">
                <a16:creationId xmlns:a16="http://schemas.microsoft.com/office/drawing/2014/main" id="{CF208B14-7AAE-45B5-AF56-B49C0EC11C37}"/>
              </a:ext>
            </a:extLst>
          </p:cNvPr>
          <p:cNvSpPr>
            <a:spLocks noGrp="1"/>
          </p:cNvSpPr>
          <p:nvPr>
            <p:ph type="sldNum" sz="quarter" idx="11"/>
          </p:nvPr>
        </p:nvSpPr>
        <p:spPr/>
        <p:txBody>
          <a:bodyPr/>
          <a:lstStyle/>
          <a:p>
            <a:fld id="{4799C922-A94C-9C47-9B43-8CE5C7B444F7}" type="slidenum">
              <a:rPr lang="sv-SE" smtClean="0"/>
              <a:pPr/>
              <a:t>‹#›</a:t>
            </a:fld>
            <a:endParaRPr lang="sv-SE"/>
          </a:p>
        </p:txBody>
      </p:sp>
    </p:spTree>
    <p:extLst>
      <p:ext uri="{BB962C8B-B14F-4D97-AF65-F5344CB8AC3E}">
        <p14:creationId xmlns:p14="http://schemas.microsoft.com/office/powerpoint/2010/main" val="4235396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8A4E9F8-AC32-49EA-AB7A-0D07DE47B483}"/>
              </a:ext>
            </a:extLst>
          </p:cNvPr>
          <p:cNvSpPr>
            <a:spLocks noGrp="1"/>
          </p:cNvSpPr>
          <p:nvPr>
            <p:ph type="dt" sz="half" idx="10"/>
          </p:nvPr>
        </p:nvSpPr>
        <p:spPr/>
        <p:txBody>
          <a:bodyPr/>
          <a:lstStyle/>
          <a:p>
            <a:fld id="{7AA94768-AE83-CE4A-9443-DEB1F7AE8072}" type="datetimeFigureOut">
              <a:rPr lang="sv-SE" smtClean="0"/>
              <a:pPr/>
              <a:t>2024-06-05</a:t>
            </a:fld>
            <a:endParaRPr lang="sv-SE"/>
          </a:p>
        </p:txBody>
      </p:sp>
      <p:sp>
        <p:nvSpPr>
          <p:cNvPr id="4" name="Platshållare för bildnummer 3">
            <a:extLst>
              <a:ext uri="{FF2B5EF4-FFF2-40B4-BE49-F238E27FC236}">
                <a16:creationId xmlns:a16="http://schemas.microsoft.com/office/drawing/2014/main" id="{CF208B14-7AAE-45B5-AF56-B49C0EC11C37}"/>
              </a:ext>
            </a:extLst>
          </p:cNvPr>
          <p:cNvSpPr>
            <a:spLocks noGrp="1"/>
          </p:cNvSpPr>
          <p:nvPr>
            <p:ph type="sldNum" sz="quarter" idx="11"/>
          </p:nvPr>
        </p:nvSpPr>
        <p:spPr/>
        <p:txBody>
          <a:bodyPr/>
          <a:lstStyle/>
          <a:p>
            <a:fld id="{4799C922-A94C-9C47-9B43-8CE5C7B444F7}" type="slidenum">
              <a:rPr lang="sv-SE" smtClean="0"/>
              <a:pPr/>
              <a:t>‹#›</a:t>
            </a:fld>
            <a:endParaRPr lang="sv-SE"/>
          </a:p>
        </p:txBody>
      </p:sp>
    </p:spTree>
    <p:extLst>
      <p:ext uri="{BB962C8B-B14F-4D97-AF65-F5344CB8AC3E}">
        <p14:creationId xmlns:p14="http://schemas.microsoft.com/office/powerpoint/2010/main" val="3010668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1_Stor bild horisontellt">
    <p:spTree>
      <p:nvGrpSpPr>
        <p:cNvPr id="1" name=""/>
        <p:cNvGrpSpPr/>
        <p:nvPr/>
      </p:nvGrpSpPr>
      <p:grpSpPr>
        <a:xfrm>
          <a:off x="0" y="0"/>
          <a:ext cx="0" cy="0"/>
          <a:chOff x="0" y="0"/>
          <a:chExt cx="0" cy="0"/>
        </a:xfrm>
      </p:grpSpPr>
      <p:pic>
        <p:nvPicPr>
          <p:cNvPr id="21" name="Bildobjekt 7" descr="Bildobjekt 7"/>
          <p:cNvPicPr>
            <a:picLocks noChangeAspect="1"/>
          </p:cNvPicPr>
          <p:nvPr/>
        </p:nvPicPr>
        <p:blipFill>
          <a:blip r:embed="rId2"/>
          <a:stretch>
            <a:fillRect/>
          </a:stretch>
        </p:blipFill>
        <p:spPr>
          <a:xfrm>
            <a:off x="10887543" y="1"/>
            <a:ext cx="865676" cy="1325564"/>
          </a:xfrm>
          <a:prstGeom prst="rect">
            <a:avLst/>
          </a:prstGeom>
          <a:ln w="12700">
            <a:miter lim="400000"/>
          </a:ln>
        </p:spPr>
      </p:pic>
      <p:sp>
        <p:nvSpPr>
          <p:cNvPr id="22" name="Titeltext"/>
          <p:cNvSpPr txBox="1">
            <a:spLocks noGrp="1"/>
          </p:cNvSpPr>
          <p:nvPr>
            <p:ph type="title"/>
          </p:nvPr>
        </p:nvSpPr>
        <p:spPr>
          <a:xfrm>
            <a:off x="663741" y="504240"/>
            <a:ext cx="9707480" cy="1325563"/>
          </a:xfrm>
          <a:prstGeom prst="rect">
            <a:avLst/>
          </a:prstGeom>
        </p:spPr>
        <p:txBody>
          <a:bodyPr/>
          <a:lstStyle/>
          <a:p>
            <a:r>
              <a:t>Titeltext</a:t>
            </a:r>
          </a:p>
        </p:txBody>
      </p:sp>
      <p:sp>
        <p:nvSpPr>
          <p:cNvPr id="23" name="Platshållare för bild 7"/>
          <p:cNvSpPr>
            <a:spLocks noGrp="1"/>
          </p:cNvSpPr>
          <p:nvPr>
            <p:ph type="pic" idx="21"/>
          </p:nvPr>
        </p:nvSpPr>
        <p:spPr>
          <a:xfrm>
            <a:off x="0" y="1948446"/>
            <a:ext cx="12192000" cy="4362117"/>
          </a:xfrm>
          <a:prstGeom prst="rect">
            <a:avLst/>
          </a:prstGeom>
        </p:spPr>
        <p:txBody>
          <a:bodyPr lIns="91439" rIns="91439">
            <a:noAutofit/>
          </a:bodyPr>
          <a:lstStyle/>
          <a:p>
            <a:endParaRPr/>
          </a:p>
        </p:txBody>
      </p:sp>
      <p:sp>
        <p:nvSpPr>
          <p:cNvPr id="24"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7225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047FCCA-C3BF-AC4B-AE56-77F29E709CF4}"/>
              </a:ext>
            </a:extLst>
          </p:cNvPr>
          <p:cNvSpPr>
            <a:spLocks noGrp="1"/>
          </p:cNvSpPr>
          <p:nvPr>
            <p:ph type="title"/>
          </p:nvPr>
        </p:nvSpPr>
        <p:spPr>
          <a:xfrm>
            <a:off x="663742" y="504240"/>
            <a:ext cx="9707479"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CDDA59A-7BCF-0E49-A4CB-C927A43AC48F}"/>
              </a:ext>
            </a:extLst>
          </p:cNvPr>
          <p:cNvSpPr>
            <a:spLocks noGrp="1"/>
          </p:cNvSpPr>
          <p:nvPr>
            <p:ph type="body" idx="1"/>
          </p:nvPr>
        </p:nvSpPr>
        <p:spPr>
          <a:xfrm>
            <a:off x="663742" y="1964740"/>
            <a:ext cx="9707479" cy="4219492"/>
          </a:xfrm>
          <a:prstGeom prst="rect">
            <a:avLst/>
          </a:prstGeom>
        </p:spPr>
        <p:txBody>
          <a:bodyPr vert="horz" lIns="91440" tIns="45720" rIns="91440" bIns="45720" rtlCol="0">
            <a:normAutofit/>
          </a:bodyPr>
          <a:lstStyle/>
          <a:p>
            <a:r>
              <a:rPr lang="sv-SE" dirty="0"/>
              <a:t>Redigera format för bakgrundstext</a:t>
            </a:r>
          </a:p>
          <a:p>
            <a:pPr lvl="1"/>
            <a:r>
              <a:rPr lang="sv-SE" dirty="0" err="1"/>
              <a:t>Ffff</a:t>
            </a:r>
            <a:endParaRPr lang="sv-SE" dirty="0"/>
          </a:p>
          <a:p>
            <a:pPr lvl="2"/>
            <a:r>
              <a:rPr lang="sv-SE" dirty="0" err="1"/>
              <a:t>Dfdddd</a:t>
            </a:r>
            <a:endParaRPr lang="sv-SE" dirty="0"/>
          </a:p>
          <a:p>
            <a:pPr lvl="3"/>
            <a:r>
              <a:rPr lang="sv-SE" dirty="0"/>
              <a:t>Nivå fem</a:t>
            </a:r>
          </a:p>
        </p:txBody>
      </p:sp>
      <p:sp>
        <p:nvSpPr>
          <p:cNvPr id="4" name="Platshållare för datum 3">
            <a:extLst>
              <a:ext uri="{FF2B5EF4-FFF2-40B4-BE49-F238E27FC236}">
                <a16:creationId xmlns:a16="http://schemas.microsoft.com/office/drawing/2014/main" id="{557D7BBF-260A-824B-B8A9-F62C01E365E2}"/>
              </a:ext>
            </a:extLst>
          </p:cNvPr>
          <p:cNvSpPr>
            <a:spLocks noGrp="1"/>
          </p:cNvSpPr>
          <p:nvPr>
            <p:ph type="dt" sz="half" idx="2"/>
          </p:nvPr>
        </p:nvSpPr>
        <p:spPr>
          <a:xfrm>
            <a:off x="10557710" y="6356350"/>
            <a:ext cx="1393657" cy="365125"/>
          </a:xfrm>
          <a:prstGeom prst="rect">
            <a:avLst/>
          </a:prstGeom>
        </p:spPr>
        <p:txBody>
          <a:bodyPr vert="horz" lIns="91440" tIns="45720" rIns="91440" bIns="45720" rtlCol="0" anchor="b"/>
          <a:lstStyle>
            <a:lvl1pPr algn="r">
              <a:defRPr sz="700">
                <a:solidFill>
                  <a:schemeClr val="tx1">
                    <a:tint val="75000"/>
                  </a:schemeClr>
                </a:solidFill>
              </a:defRPr>
            </a:lvl1pPr>
          </a:lstStyle>
          <a:p>
            <a:fld id="{7AA94768-AE83-CE4A-9443-DEB1F7AE8072}" type="datetimeFigureOut">
              <a:rPr lang="sv-SE" smtClean="0"/>
              <a:pPr/>
              <a:t>2024-06-05</a:t>
            </a:fld>
            <a:endParaRPr lang="sv-SE"/>
          </a:p>
        </p:txBody>
      </p:sp>
      <p:sp>
        <p:nvSpPr>
          <p:cNvPr id="6" name="Platshållare för bildnummer 5">
            <a:extLst>
              <a:ext uri="{FF2B5EF4-FFF2-40B4-BE49-F238E27FC236}">
                <a16:creationId xmlns:a16="http://schemas.microsoft.com/office/drawing/2014/main" id="{A590D98A-7A1E-FB46-B9D3-AF675E3475D5}"/>
              </a:ext>
            </a:extLst>
          </p:cNvPr>
          <p:cNvSpPr>
            <a:spLocks noGrp="1"/>
          </p:cNvSpPr>
          <p:nvPr>
            <p:ph type="sldNum" sz="quarter" idx="4"/>
          </p:nvPr>
        </p:nvSpPr>
        <p:spPr>
          <a:xfrm>
            <a:off x="240633" y="6356350"/>
            <a:ext cx="1028699" cy="365125"/>
          </a:xfrm>
          <a:prstGeom prst="rect">
            <a:avLst/>
          </a:prstGeom>
        </p:spPr>
        <p:txBody>
          <a:bodyPr vert="horz" lIns="91440" tIns="45720" rIns="91440" bIns="45720" rtlCol="0" anchor="b"/>
          <a:lstStyle>
            <a:lvl1pPr algn="l">
              <a:defRPr sz="1050" b="1">
                <a:solidFill>
                  <a:schemeClr val="tx1">
                    <a:tint val="75000"/>
                  </a:schemeClr>
                </a:solidFill>
              </a:defRPr>
            </a:lvl1pPr>
          </a:lstStyle>
          <a:p>
            <a:fld id="{4799C922-A94C-9C47-9B43-8CE5C7B444F7}" type="slidenum">
              <a:rPr lang="sv-SE" smtClean="0"/>
              <a:pPr/>
              <a:t>‹#›</a:t>
            </a:fld>
            <a:endParaRPr lang="sv-SE"/>
          </a:p>
        </p:txBody>
      </p:sp>
      <p:pic>
        <p:nvPicPr>
          <p:cNvPr id="8" name="Bildobjekt 7">
            <a:extLst>
              <a:ext uri="{FF2B5EF4-FFF2-40B4-BE49-F238E27FC236}">
                <a16:creationId xmlns:a16="http://schemas.microsoft.com/office/drawing/2014/main" id="{00491FE3-EACF-4BFF-9B21-408FBDC2F7B9}"/>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887544" y="1"/>
            <a:ext cx="865675" cy="1325564"/>
          </a:xfrm>
          <a:prstGeom prst="rect">
            <a:avLst/>
          </a:prstGeom>
        </p:spPr>
      </p:pic>
    </p:spTree>
    <p:extLst>
      <p:ext uri="{BB962C8B-B14F-4D97-AF65-F5344CB8AC3E}">
        <p14:creationId xmlns:p14="http://schemas.microsoft.com/office/powerpoint/2010/main" val="2253760319"/>
      </p:ext>
    </p:extLst>
  </p:cSld>
  <p:clrMap bg1="lt1" tx1="dk1" bg2="lt2" tx2="dk2" accent1="accent1" accent2="accent2" accent3="accent3" accent4="accent4" accent5="accent5" accent6="accent6" hlink="hlink" folHlink="folHlink"/>
  <p:sldLayoutIdLst>
    <p:sldLayoutId id="2147483650" r:id="rId1"/>
    <p:sldLayoutId id="2147483653" r:id="rId2"/>
    <p:sldLayoutId id="2147483654" r:id="rId3"/>
    <p:sldLayoutId id="2147483651" r:id="rId4"/>
    <p:sldLayoutId id="2147483652" r:id="rId5"/>
    <p:sldLayoutId id="2147483655" r:id="rId6"/>
  </p:sldLayoutIdLst>
  <p:txStyles>
    <p:titleStyle>
      <a:lvl1pPr algn="l" defTabSz="914400" rtl="0" eaLnBrk="1" latinLnBrk="0" hangingPunct="1">
        <a:lnSpc>
          <a:spcPct val="90000"/>
        </a:lnSpc>
        <a:spcBef>
          <a:spcPct val="0"/>
        </a:spcBef>
        <a:buNone/>
        <a:defRPr sz="3600" b="0" i="0" kern="1200">
          <a:solidFill>
            <a:schemeClr val="tx1"/>
          </a:solidFill>
          <a:latin typeface="Montserrat" pitchFamily="2" charset="77"/>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Platshållare för bild 21"/>
          <p:cNvGrpSpPr/>
          <p:nvPr/>
        </p:nvGrpSpPr>
        <p:grpSpPr>
          <a:xfrm>
            <a:off x="-1" y="1948446"/>
            <a:ext cx="10525602" cy="4362117"/>
            <a:chOff x="0" y="0"/>
            <a:chExt cx="10525600" cy="4362115"/>
          </a:xfrm>
        </p:grpSpPr>
        <p:sp>
          <p:nvSpPr>
            <p:cNvPr id="59" name="Rektangel"/>
            <p:cNvSpPr/>
            <p:nvPr/>
          </p:nvSpPr>
          <p:spPr>
            <a:xfrm>
              <a:off x="0" y="0"/>
              <a:ext cx="10525601" cy="4362116"/>
            </a:xfrm>
            <a:prstGeom prst="rect">
              <a:avLst/>
            </a:prstGeom>
            <a:solidFill>
              <a:srgbClr val="F2F2F2"/>
            </a:solidFill>
            <a:ln w="12700" cap="flat">
              <a:noFill/>
              <a:miter lim="400000"/>
            </a:ln>
            <a:effectLst/>
          </p:spPr>
          <p:txBody>
            <a:bodyPr wrap="square" lIns="45719" tIns="45719" rIns="45719" bIns="45719" numCol="1" anchor="ctr">
              <a:noAutofit/>
            </a:bodyPr>
            <a:lstStyle/>
            <a:p>
              <a:endParaRPr/>
            </a:p>
          </p:txBody>
        </p:sp>
        <p:pic>
          <p:nvPicPr>
            <p:cNvPr id="60" name="image2.jpeg" descr="image2.jpeg"/>
            <p:cNvPicPr>
              <a:picLocks noChangeAspect="1"/>
            </p:cNvPicPr>
            <p:nvPr/>
          </p:nvPicPr>
          <p:blipFill>
            <a:blip r:embed="rId2"/>
            <a:srcRect l="13666" t="26146" b="26146"/>
            <a:stretch>
              <a:fillRect/>
            </a:stretch>
          </p:blipFill>
          <p:spPr>
            <a:xfrm>
              <a:off x="-1" y="0"/>
              <a:ext cx="10525601" cy="4362116"/>
            </a:xfrm>
            <a:prstGeom prst="rect">
              <a:avLst/>
            </a:prstGeom>
            <a:ln w="12700" cap="flat">
              <a:noFill/>
              <a:miter lim="400000"/>
            </a:ln>
            <a:effectLst/>
          </p:spPr>
        </p:pic>
      </p:grpSp>
      <p:sp>
        <p:nvSpPr>
          <p:cNvPr id="62" name="Rektangel 3"/>
          <p:cNvSpPr/>
          <p:nvPr/>
        </p:nvSpPr>
        <p:spPr>
          <a:xfrm>
            <a:off x="8305225" y="1948446"/>
            <a:ext cx="3886773" cy="4362117"/>
          </a:xfrm>
          <a:prstGeom prst="rect">
            <a:avLst/>
          </a:prstGeom>
          <a:solidFill>
            <a:srgbClr val="E1EEEE"/>
          </a:solidFill>
          <a:ln w="12700">
            <a:miter lim="400000"/>
          </a:ln>
        </p:spPr>
        <p:txBody>
          <a:bodyPr lIns="45719" rIns="45719" anchor="ctr"/>
          <a:lstStyle/>
          <a:p>
            <a:pPr algn="ctr">
              <a:defRPr>
                <a:solidFill>
                  <a:srgbClr val="FFFFFF"/>
                </a:solidFill>
              </a:defRPr>
            </a:pPr>
            <a:endParaRPr/>
          </a:p>
        </p:txBody>
      </p:sp>
      <p:sp>
        <p:nvSpPr>
          <p:cNvPr id="63" name="Platshållare för innehåll 13"/>
          <p:cNvSpPr txBox="1">
            <a:spLocks noGrp="1"/>
          </p:cNvSpPr>
          <p:nvPr>
            <p:ph type="body" sz="quarter" idx="4294967295"/>
          </p:nvPr>
        </p:nvSpPr>
        <p:spPr>
          <a:xfrm>
            <a:off x="8585861" y="2410769"/>
            <a:ext cx="3408219" cy="3437466"/>
          </a:xfrm>
          <a:prstGeom prst="rect">
            <a:avLst/>
          </a:prstGeom>
        </p:spPr>
        <p:txBody>
          <a:bodyPr anchor="ctr">
            <a:normAutofit/>
          </a:bodyPr>
          <a:lstStyle>
            <a:lvl1pPr marL="0" indent="0" algn="ctr">
              <a:lnSpc>
                <a:spcPct val="110000"/>
              </a:lnSpc>
              <a:buSzTx/>
              <a:buFont typeface="Wingdings"/>
              <a:buNone/>
            </a:lvl1pPr>
          </a:lstStyle>
          <a:p>
            <a:r>
              <a:rPr lang="sv-SE" sz="2000" dirty="0"/>
              <a:t>Presentation vid styrelsemöte </a:t>
            </a:r>
            <a:br>
              <a:rPr lang="sv-SE" sz="2000" dirty="0"/>
            </a:br>
            <a:r>
              <a:rPr lang="sv-SE" sz="2000" dirty="0"/>
              <a:t>Finsam Skåne Nordost</a:t>
            </a:r>
          </a:p>
          <a:p>
            <a:endParaRPr lang="sv-SE" sz="2000" dirty="0"/>
          </a:p>
          <a:p>
            <a:r>
              <a:rPr sz="2000" dirty="0"/>
              <a:t>202</a:t>
            </a:r>
            <a:r>
              <a:rPr lang="sv-SE" sz="2000" dirty="0"/>
              <a:t>4-06-10</a:t>
            </a:r>
            <a:endParaRPr sz="2000" dirty="0"/>
          </a:p>
        </p:txBody>
      </p:sp>
      <p:sp>
        <p:nvSpPr>
          <p:cNvPr id="64" name="Rubrik 1"/>
          <p:cNvSpPr txBox="1">
            <a:spLocks noGrp="1"/>
          </p:cNvSpPr>
          <p:nvPr>
            <p:ph type="title"/>
          </p:nvPr>
        </p:nvSpPr>
        <p:spPr>
          <a:xfrm>
            <a:off x="207818" y="504240"/>
            <a:ext cx="10163403" cy="1325563"/>
          </a:xfrm>
          <a:prstGeom prst="rect">
            <a:avLst/>
          </a:prstGeom>
        </p:spPr>
        <p:txBody>
          <a:bodyPr/>
          <a:lstStyle/>
          <a:p>
            <a:pPr>
              <a:defRPr>
                <a:latin typeface="Montserrat Light"/>
                <a:ea typeface="Montserrat Light"/>
                <a:cs typeface="Montserrat Light"/>
                <a:sym typeface="Montserrat Light"/>
              </a:defRPr>
            </a:pPr>
            <a:r>
              <a:rPr lang="sv-SE" dirty="0"/>
              <a:t>Utvärdering av Framstegen</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025711-0070-5FF6-B30B-5622551F28C9}"/>
              </a:ext>
            </a:extLst>
          </p:cNvPr>
          <p:cNvSpPr>
            <a:spLocks noGrp="1"/>
          </p:cNvSpPr>
          <p:nvPr>
            <p:ph type="title"/>
          </p:nvPr>
        </p:nvSpPr>
        <p:spPr/>
        <p:txBody>
          <a:bodyPr>
            <a:normAutofit/>
          </a:bodyPr>
          <a:lstStyle/>
          <a:p>
            <a:r>
              <a:rPr lang="sv-SE" sz="3200" dirty="0"/>
              <a:t>Behov och förutsättningar</a:t>
            </a:r>
          </a:p>
        </p:txBody>
      </p:sp>
      <p:pic>
        <p:nvPicPr>
          <p:cNvPr id="6" name="Platshållare för bild 5" descr="En bild som visar utomhus, gräs, himmel, moln&#10;&#10;Automatiskt genererad beskrivning">
            <a:extLst>
              <a:ext uri="{FF2B5EF4-FFF2-40B4-BE49-F238E27FC236}">
                <a16:creationId xmlns:a16="http://schemas.microsoft.com/office/drawing/2014/main" id="{6CE66A1C-809C-C273-4FE8-CB9300D156A8}"/>
              </a:ext>
            </a:extLst>
          </p:cNvPr>
          <p:cNvPicPr>
            <a:picLocks noGrp="1" noChangeAspect="1"/>
          </p:cNvPicPr>
          <p:nvPr>
            <p:ph type="pic" sz="quarter" idx="12"/>
          </p:nvPr>
        </p:nvPicPr>
        <p:blipFill>
          <a:blip r:embed="rId2"/>
          <a:srcRect l="19039" r="19039"/>
          <a:stretch>
            <a:fillRect/>
          </a:stretch>
        </p:blipFill>
        <p:spPr/>
      </p:pic>
      <p:sp>
        <p:nvSpPr>
          <p:cNvPr id="4" name="Platshållare för text 3">
            <a:extLst>
              <a:ext uri="{FF2B5EF4-FFF2-40B4-BE49-F238E27FC236}">
                <a16:creationId xmlns:a16="http://schemas.microsoft.com/office/drawing/2014/main" id="{3AFDFB96-E6A9-63F2-6F89-D7024B86B3F2}"/>
              </a:ext>
            </a:extLst>
          </p:cNvPr>
          <p:cNvSpPr>
            <a:spLocks noGrp="1"/>
          </p:cNvSpPr>
          <p:nvPr>
            <p:ph type="body" sz="quarter" idx="13"/>
          </p:nvPr>
        </p:nvSpPr>
        <p:spPr>
          <a:xfrm>
            <a:off x="4734986" y="1829803"/>
            <a:ext cx="7313194" cy="5028197"/>
          </a:xfrm>
        </p:spPr>
        <p:txBody>
          <a:bodyPr>
            <a:normAutofit/>
          </a:bodyPr>
          <a:lstStyle/>
          <a:p>
            <a:pPr>
              <a:lnSpc>
                <a:spcPct val="120000"/>
              </a:lnSpc>
            </a:pPr>
            <a:r>
              <a:rPr lang="sv-SE" sz="1400" kern="0" dirty="0">
                <a:solidFill>
                  <a:srgbClr val="000000"/>
                </a:solidFill>
                <a:effectLst/>
                <a:latin typeface="+mj-lt"/>
                <a:ea typeface="Aptos" panose="020B0004020202020204" pitchFamily="34" charset="0"/>
                <a:cs typeface="Helvetica" pitchFamily="2" charset="0"/>
              </a:rPr>
              <a:t>Från </a:t>
            </a:r>
            <a:r>
              <a:rPr lang="sv-SE" sz="1400" b="1" kern="0" dirty="0">
                <a:solidFill>
                  <a:srgbClr val="000000"/>
                </a:solidFill>
                <a:effectLst/>
                <a:latin typeface="+mj-lt"/>
                <a:ea typeface="Aptos" panose="020B0004020202020204" pitchFamily="34" charset="0"/>
                <a:cs typeface="Helvetica" pitchFamily="2" charset="0"/>
              </a:rPr>
              <a:t>Försäkringskassan</a:t>
            </a:r>
            <a:r>
              <a:rPr lang="sv-SE" sz="1400" kern="0" dirty="0">
                <a:solidFill>
                  <a:srgbClr val="000000"/>
                </a:solidFill>
                <a:effectLst/>
                <a:latin typeface="+mj-lt"/>
                <a:ea typeface="Aptos" panose="020B0004020202020204" pitchFamily="34" charset="0"/>
                <a:cs typeface="Helvetica" pitchFamily="2" charset="0"/>
              </a:rPr>
              <a:t> beskrivs motsvarande behov av kontakter kring målgruppen, mot bakgrund av </a:t>
            </a:r>
            <a:r>
              <a:rPr lang="sv-SE" sz="1400" u="sng" kern="0" dirty="0">
                <a:solidFill>
                  <a:srgbClr val="000000"/>
                </a:solidFill>
                <a:effectLst/>
                <a:latin typeface="+mj-lt"/>
                <a:ea typeface="Aptos" panose="020B0004020202020204" pitchFamily="34" charset="0"/>
                <a:cs typeface="Helvetica" pitchFamily="2" charset="0"/>
              </a:rPr>
              <a:t>hög komplexitet </a:t>
            </a:r>
            <a:r>
              <a:rPr lang="sv-SE" sz="1400" kern="0" dirty="0">
                <a:solidFill>
                  <a:srgbClr val="000000"/>
                </a:solidFill>
                <a:effectLst/>
                <a:latin typeface="+mj-lt"/>
                <a:ea typeface="Aptos" panose="020B0004020202020204" pitchFamily="34" charset="0"/>
                <a:cs typeface="Helvetica" pitchFamily="2" charset="0"/>
              </a:rPr>
              <a:t>och </a:t>
            </a:r>
            <a:r>
              <a:rPr lang="sv-SE" sz="1400" u="sng" kern="0" dirty="0">
                <a:solidFill>
                  <a:srgbClr val="000000"/>
                </a:solidFill>
                <a:effectLst/>
                <a:latin typeface="+mj-lt"/>
                <a:ea typeface="Aptos" panose="020B0004020202020204" pitchFamily="34" charset="0"/>
                <a:cs typeface="Helvetica" pitchFamily="2" charset="0"/>
              </a:rPr>
              <a:t>bristande kontaktvägar</a:t>
            </a:r>
            <a:r>
              <a:rPr lang="sv-SE" sz="1400" kern="0" dirty="0">
                <a:solidFill>
                  <a:srgbClr val="000000"/>
                </a:solidFill>
                <a:effectLst/>
                <a:latin typeface="+mj-lt"/>
                <a:ea typeface="Aptos" panose="020B0004020202020204" pitchFamily="34" charset="0"/>
                <a:cs typeface="Helvetica" pitchFamily="2" charset="0"/>
              </a:rPr>
              <a:t>:</a:t>
            </a:r>
          </a:p>
          <a:p>
            <a:pPr lvl="1">
              <a:lnSpc>
                <a:spcPct val="120000"/>
              </a:lnSpc>
            </a:pPr>
            <a:r>
              <a:rPr lang="sv-SE" sz="1200" i="1" kern="100" dirty="0">
                <a:latin typeface="+mj-lt"/>
                <a:ea typeface="Aptos" panose="020B0004020202020204" pitchFamily="34" charset="0"/>
                <a:cs typeface="Times New Roman" panose="02020603050405020304" pitchFamily="18" charset="0"/>
              </a:rPr>
              <a:t>Det har varit mycket skav och irritation för att vi kompletterar mycket. De har inte så mycket tid. Det har varit perfekt att ha en person på plats där alla får information genom henne.</a:t>
            </a:r>
          </a:p>
          <a:p>
            <a:pPr lvl="1">
              <a:lnSpc>
                <a:spcPct val="120000"/>
              </a:lnSpc>
            </a:pPr>
            <a:r>
              <a:rPr lang="sv-SE" sz="1200" i="1" kern="100" dirty="0">
                <a:effectLst/>
                <a:latin typeface="+mj-lt"/>
                <a:ea typeface="Aptos" panose="020B0004020202020204" pitchFamily="34" charset="0"/>
                <a:cs typeface="Times New Roman" panose="02020603050405020304" pitchFamily="18" charset="0"/>
              </a:rPr>
              <a:t>Det är kluriga ärenden, det är svårt att få igång dem. Det är enklare att få kontakt genom (Försäkringsutredaren), det är svårare att få en telefontid med psykiatrin. Ibland kan jag ställa frågor genom henne. </a:t>
            </a:r>
          </a:p>
          <a:p>
            <a:pPr lvl="1">
              <a:lnSpc>
                <a:spcPct val="120000"/>
              </a:lnSpc>
              <a:spcBef>
                <a:spcPts val="0"/>
              </a:spcBef>
            </a:pPr>
            <a:r>
              <a:rPr lang="sv-SE" sz="1200" i="1" dirty="0">
                <a:latin typeface="+mj-lt"/>
              </a:rPr>
              <a:t>Det kan vara där det är mycket kring en person där det är svårt att sjukdom, bakgrund, socialt. Hur man kan stötta den framåt och hur </a:t>
            </a:r>
            <a:r>
              <a:rPr lang="sv-SE" sz="1200" i="1" dirty="0" err="1">
                <a:latin typeface="+mj-lt"/>
              </a:rPr>
              <a:t>Fk</a:t>
            </a:r>
            <a:r>
              <a:rPr lang="sv-SE" sz="1200" i="1" dirty="0">
                <a:latin typeface="+mj-lt"/>
              </a:rPr>
              <a:t> kan vara en del av det. Det kan vara när det är många faktorer som påverkar där man inte bara kan ställa en rak fråga och få svar från vården. En öppen dialog mellan varandra. Sedan kan det vara när vi vill diskutera våra åtgärder med läkare och då är det inte alla läkare som känner till vad som krävs för att gå in i en </a:t>
            </a:r>
            <a:r>
              <a:rPr lang="sv-SE" sz="1200" i="1" dirty="0" err="1">
                <a:latin typeface="+mj-lt"/>
              </a:rPr>
              <a:t>rehabsamverkan</a:t>
            </a:r>
            <a:r>
              <a:rPr lang="sv-SE" sz="1200" i="1" dirty="0">
                <a:latin typeface="+mj-lt"/>
              </a:rPr>
              <a:t>, samordnade insatser tillsammans med Af. </a:t>
            </a:r>
          </a:p>
          <a:p>
            <a:pPr lvl="1">
              <a:lnSpc>
                <a:spcPct val="120000"/>
              </a:lnSpc>
              <a:spcBef>
                <a:spcPts val="0"/>
              </a:spcBef>
            </a:pPr>
            <a:r>
              <a:rPr lang="sv-SE" sz="1200" i="1" dirty="0">
                <a:latin typeface="+mj-lt"/>
              </a:rPr>
              <a:t>Personalförändringar där läkare byts ut, det frångås planering, annan planering där det mer eller mindre sker en annan planering. Vill du kika på vem som är ansvarig läkare är just nu? Vill du ta en diskussion med reko eller om det finns en ansvarig läkare? Det finns ett behov av att tydliggöra planeringen. Innan dess hade jag inte fått någon uppdaterad info på 7 månader. Det gör att vi inte kan få ordentliga förutsättningar att jobba vidare. </a:t>
            </a:r>
            <a:endParaRPr lang="sv-SE" sz="1400" dirty="0">
              <a:latin typeface="+mj-lt"/>
            </a:endParaRPr>
          </a:p>
        </p:txBody>
      </p:sp>
    </p:spTree>
    <p:extLst>
      <p:ext uri="{BB962C8B-B14F-4D97-AF65-F5344CB8AC3E}">
        <p14:creationId xmlns:p14="http://schemas.microsoft.com/office/powerpoint/2010/main" val="75771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025711-0070-5FF6-B30B-5622551F28C9}"/>
              </a:ext>
            </a:extLst>
          </p:cNvPr>
          <p:cNvSpPr>
            <a:spLocks noGrp="1"/>
          </p:cNvSpPr>
          <p:nvPr>
            <p:ph type="title"/>
          </p:nvPr>
        </p:nvSpPr>
        <p:spPr/>
        <p:txBody>
          <a:bodyPr>
            <a:normAutofit/>
          </a:bodyPr>
          <a:lstStyle/>
          <a:p>
            <a:r>
              <a:rPr lang="sv-SE" sz="3200" dirty="0"/>
              <a:t>Effekter – för individen</a:t>
            </a:r>
          </a:p>
        </p:txBody>
      </p:sp>
      <p:pic>
        <p:nvPicPr>
          <p:cNvPr id="6" name="Platshållare för bild 5" descr="En bild som visar utomhus, gräs, himmel, moln&#10;&#10;Automatiskt genererad beskrivning">
            <a:extLst>
              <a:ext uri="{FF2B5EF4-FFF2-40B4-BE49-F238E27FC236}">
                <a16:creationId xmlns:a16="http://schemas.microsoft.com/office/drawing/2014/main" id="{296C1DE9-AC43-3CB3-D197-B0F11DE2DC0F}"/>
              </a:ext>
            </a:extLst>
          </p:cNvPr>
          <p:cNvPicPr>
            <a:picLocks noGrp="1" noChangeAspect="1"/>
          </p:cNvPicPr>
          <p:nvPr>
            <p:ph type="pic" sz="quarter" idx="12"/>
          </p:nvPr>
        </p:nvPicPr>
        <p:blipFill>
          <a:blip r:embed="rId2"/>
          <a:srcRect l="19039" r="19039"/>
          <a:stretch>
            <a:fillRect/>
          </a:stretch>
        </p:blipFill>
        <p:spPr/>
      </p:pic>
      <p:sp>
        <p:nvSpPr>
          <p:cNvPr id="4" name="Platshållare för text 3">
            <a:extLst>
              <a:ext uri="{FF2B5EF4-FFF2-40B4-BE49-F238E27FC236}">
                <a16:creationId xmlns:a16="http://schemas.microsoft.com/office/drawing/2014/main" id="{3AFDFB96-E6A9-63F2-6F89-D7024B86B3F2}"/>
              </a:ext>
            </a:extLst>
          </p:cNvPr>
          <p:cNvSpPr>
            <a:spLocks noGrp="1"/>
          </p:cNvSpPr>
          <p:nvPr>
            <p:ph type="body" sz="quarter" idx="13"/>
          </p:nvPr>
        </p:nvSpPr>
        <p:spPr>
          <a:xfrm>
            <a:off x="4734986" y="1829803"/>
            <a:ext cx="7295089" cy="5028197"/>
          </a:xfrm>
        </p:spPr>
        <p:txBody>
          <a:bodyPr>
            <a:normAutofit/>
          </a:bodyPr>
          <a:lstStyle/>
          <a:p>
            <a:pPr>
              <a:lnSpc>
                <a:spcPct val="120000"/>
              </a:lnSpc>
            </a:pPr>
            <a:r>
              <a:rPr lang="sv-SE" sz="1400" kern="0" dirty="0">
                <a:solidFill>
                  <a:srgbClr val="000000"/>
                </a:solidFill>
                <a:effectLst/>
                <a:latin typeface="+mj-lt"/>
                <a:ea typeface="Aptos" panose="020B0004020202020204" pitchFamily="34" charset="0"/>
                <a:cs typeface="Helvetica" pitchFamily="2" charset="0"/>
              </a:rPr>
              <a:t>Från </a:t>
            </a:r>
            <a:r>
              <a:rPr lang="sv-SE" sz="1400" b="1" kern="0" dirty="0">
                <a:solidFill>
                  <a:srgbClr val="000000"/>
                </a:solidFill>
                <a:effectLst/>
                <a:latin typeface="+mj-lt"/>
                <a:ea typeface="Aptos" panose="020B0004020202020204" pitchFamily="34" charset="0"/>
                <a:cs typeface="Helvetica" pitchFamily="2" charset="0"/>
              </a:rPr>
              <a:t>psykiatrin</a:t>
            </a:r>
            <a:r>
              <a:rPr lang="sv-SE" sz="1400" kern="0" dirty="0">
                <a:solidFill>
                  <a:srgbClr val="000000"/>
                </a:solidFill>
                <a:effectLst/>
                <a:latin typeface="+mj-lt"/>
                <a:ea typeface="Aptos" panose="020B0004020202020204" pitchFamily="34" charset="0"/>
                <a:cs typeface="Helvetica" pitchFamily="2" charset="0"/>
              </a:rPr>
              <a:t> beskrivs p</a:t>
            </a:r>
            <a:r>
              <a:rPr lang="sv-SE" sz="1400" kern="0" dirty="0">
                <a:solidFill>
                  <a:srgbClr val="000000"/>
                </a:solidFill>
                <a:latin typeface="+mj-lt"/>
                <a:ea typeface="Aptos" panose="020B0004020202020204" pitchFamily="34" charset="0"/>
                <a:cs typeface="Helvetica" pitchFamily="2" charset="0"/>
              </a:rPr>
              <a:t>åverkan för individen i termer av </a:t>
            </a:r>
            <a:r>
              <a:rPr lang="sv-SE" sz="1400" u="sng" kern="0" dirty="0">
                <a:solidFill>
                  <a:srgbClr val="000000"/>
                </a:solidFill>
                <a:latin typeface="+mj-lt"/>
                <a:ea typeface="Aptos" panose="020B0004020202020204" pitchFamily="34" charset="0"/>
                <a:cs typeface="Helvetica" pitchFamily="2" charset="0"/>
              </a:rPr>
              <a:t>ökad trygghet </a:t>
            </a:r>
            <a:r>
              <a:rPr lang="sv-SE" sz="1400" kern="0" dirty="0">
                <a:solidFill>
                  <a:srgbClr val="000000"/>
                </a:solidFill>
                <a:latin typeface="+mj-lt"/>
                <a:ea typeface="Aptos" panose="020B0004020202020204" pitchFamily="34" charset="0"/>
                <a:cs typeface="Helvetica" pitchFamily="2" charset="0"/>
              </a:rPr>
              <a:t>och </a:t>
            </a:r>
            <a:r>
              <a:rPr lang="sv-SE" sz="1400" u="sng" kern="0" dirty="0">
                <a:solidFill>
                  <a:srgbClr val="000000"/>
                </a:solidFill>
                <a:latin typeface="+mj-lt"/>
                <a:ea typeface="Aptos" panose="020B0004020202020204" pitchFamily="34" charset="0"/>
                <a:cs typeface="Helvetica" pitchFamily="2" charset="0"/>
              </a:rPr>
              <a:t>kunskap</a:t>
            </a:r>
            <a:r>
              <a:rPr lang="sv-SE" sz="1400" kern="0" dirty="0">
                <a:solidFill>
                  <a:srgbClr val="000000"/>
                </a:solidFill>
                <a:latin typeface="+mj-lt"/>
                <a:ea typeface="Aptos" panose="020B0004020202020204" pitchFamily="34" charset="0"/>
                <a:cs typeface="Helvetica" pitchFamily="2" charset="0"/>
              </a:rPr>
              <a:t> om sjukskrivningsprocessen, som en följd av </a:t>
            </a:r>
            <a:r>
              <a:rPr lang="sv-SE" sz="1400" u="sng" kern="0" dirty="0">
                <a:solidFill>
                  <a:srgbClr val="000000"/>
                </a:solidFill>
                <a:latin typeface="+mj-lt"/>
                <a:ea typeface="Aptos" panose="020B0004020202020204" pitchFamily="34" charset="0"/>
                <a:cs typeface="Helvetica" pitchFamily="2" charset="0"/>
              </a:rPr>
              <a:t>snabbare och tydligare </a:t>
            </a:r>
            <a:r>
              <a:rPr lang="sv-SE" sz="1400" kern="0" dirty="0">
                <a:solidFill>
                  <a:srgbClr val="000000"/>
                </a:solidFill>
                <a:latin typeface="+mj-lt"/>
                <a:ea typeface="Aptos" panose="020B0004020202020204" pitchFamily="34" charset="0"/>
                <a:cs typeface="Helvetica" pitchFamily="2" charset="0"/>
              </a:rPr>
              <a:t>information. Detta anses i nästa led ha en betydelse </a:t>
            </a:r>
            <a:r>
              <a:rPr lang="sv-SE" sz="1400" u="sng" kern="0" dirty="0">
                <a:solidFill>
                  <a:srgbClr val="000000"/>
                </a:solidFill>
                <a:latin typeface="+mj-lt"/>
                <a:ea typeface="Aptos" panose="020B0004020202020204" pitchFamily="34" charset="0"/>
                <a:cs typeface="Helvetica" pitchFamily="2" charset="0"/>
              </a:rPr>
              <a:t>för patientens hälsa </a:t>
            </a:r>
            <a:r>
              <a:rPr lang="sv-SE" sz="1400" kern="0" dirty="0">
                <a:solidFill>
                  <a:srgbClr val="000000"/>
                </a:solidFill>
                <a:latin typeface="+mj-lt"/>
                <a:ea typeface="Aptos" panose="020B0004020202020204" pitchFamily="34" charset="0"/>
                <a:cs typeface="Helvetica" pitchFamily="2" charset="0"/>
              </a:rPr>
              <a:t>samt bidra till en </a:t>
            </a:r>
            <a:r>
              <a:rPr lang="sv-SE" sz="1400" u="sng" kern="0" dirty="0">
                <a:solidFill>
                  <a:srgbClr val="000000"/>
                </a:solidFill>
                <a:latin typeface="+mj-lt"/>
                <a:ea typeface="Aptos" panose="020B0004020202020204" pitchFamily="34" charset="0"/>
                <a:cs typeface="Helvetica" pitchFamily="2" charset="0"/>
              </a:rPr>
              <a:t>förändrad bild </a:t>
            </a:r>
            <a:r>
              <a:rPr lang="sv-SE" sz="1400" kern="0" dirty="0">
                <a:solidFill>
                  <a:srgbClr val="000000"/>
                </a:solidFill>
                <a:latin typeface="+mj-lt"/>
                <a:ea typeface="Aptos" panose="020B0004020202020204" pitchFamily="34" charset="0"/>
                <a:cs typeface="Helvetica" pitchFamily="2" charset="0"/>
              </a:rPr>
              <a:t>av Försäkringskassan. </a:t>
            </a:r>
            <a:endParaRPr lang="sv-SE" sz="1400" kern="0" dirty="0">
              <a:solidFill>
                <a:srgbClr val="000000"/>
              </a:solidFill>
              <a:effectLst/>
              <a:latin typeface="+mj-lt"/>
              <a:ea typeface="Aptos" panose="020B0004020202020204" pitchFamily="34" charset="0"/>
              <a:cs typeface="Helvetica" pitchFamily="2" charset="0"/>
            </a:endParaRPr>
          </a:p>
          <a:p>
            <a:pPr lvl="1">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sv-SE" sz="1200" i="1" kern="0" dirty="0">
                <a:solidFill>
                  <a:srgbClr val="000000"/>
                </a:solidFill>
                <a:effectLst/>
                <a:latin typeface="+mj-lt"/>
                <a:ea typeface="Aptos" panose="020B0004020202020204" pitchFamily="34" charset="0"/>
                <a:cs typeface="Helvetica" pitchFamily="2" charset="0"/>
              </a:rPr>
              <a:t>Patienten blir ju friskare bara av att få hjälp med en sån sak. Så att de inte ska bli så rädda för att prata med Försäkringskassan. De tror att det är Försäkringskassans fel när det egentligen är läkarens formulering som är fel. </a:t>
            </a:r>
          </a:p>
          <a:p>
            <a:pPr lvl="1">
              <a:lnSpc>
                <a:spcPct val="12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sv-SE" sz="1200" i="1" kern="0" dirty="0">
                <a:solidFill>
                  <a:srgbClr val="000000"/>
                </a:solidFill>
                <a:effectLst/>
                <a:latin typeface="+mj-lt"/>
                <a:ea typeface="Aptos" panose="020B0004020202020204" pitchFamily="34" charset="0"/>
                <a:cs typeface="Helvetica" pitchFamily="2" charset="0"/>
              </a:rPr>
              <a:t>Framför allt att fått patienter fått snabbare besked. Det har minskat ångest och oro. </a:t>
            </a:r>
            <a:endParaRPr lang="sv-SE" sz="1200" i="1" kern="100" dirty="0">
              <a:effectLst/>
              <a:latin typeface="+mj-lt"/>
              <a:ea typeface="Aptos" panose="020B0004020202020204" pitchFamily="34" charset="0"/>
              <a:cs typeface="Times New Roman" panose="02020603050405020304" pitchFamily="18" charset="0"/>
            </a:endParaRPr>
          </a:p>
          <a:p>
            <a:pPr lvl="1">
              <a:lnSpc>
                <a:spcPct val="12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sv-SE" sz="1200" i="1" kern="0" dirty="0">
                <a:solidFill>
                  <a:srgbClr val="000000"/>
                </a:solidFill>
                <a:effectLst/>
                <a:latin typeface="+mj-lt"/>
                <a:ea typeface="Aptos" panose="020B0004020202020204" pitchFamily="34" charset="0"/>
                <a:cs typeface="Helvetica" pitchFamily="2" charset="0"/>
              </a:rPr>
              <a:t>Patienter med psykisk ohälsa mår dåligt varje timme. Om vi kan hitta svaren blir det en lättare väg framåt. </a:t>
            </a:r>
            <a:endParaRPr lang="sv-SE" sz="1200" i="1" kern="100" dirty="0">
              <a:effectLst/>
              <a:latin typeface="+mj-lt"/>
              <a:ea typeface="Aptos" panose="020B0004020202020204" pitchFamily="34" charset="0"/>
              <a:cs typeface="Times New Roman" panose="02020603050405020304" pitchFamily="18" charset="0"/>
            </a:endParaRPr>
          </a:p>
          <a:p>
            <a:pPr lvl="1">
              <a:lnSpc>
                <a:spcPct val="12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sv-SE" sz="1200" i="1" kern="0" dirty="0">
                <a:solidFill>
                  <a:srgbClr val="000000"/>
                </a:solidFill>
                <a:effectLst/>
                <a:latin typeface="+mj-lt"/>
                <a:ea typeface="Aptos" panose="020B0004020202020204" pitchFamily="34" charset="0"/>
                <a:cs typeface="Helvetica" pitchFamily="2" charset="0"/>
              </a:rPr>
              <a:t>Nu hör jag inte lika mycket att patienter är arga på Försäkringskassan. Det gjorde jag innan</a:t>
            </a:r>
            <a:r>
              <a:rPr lang="sv-SE" sz="1200" i="1" kern="0" dirty="0">
                <a:solidFill>
                  <a:srgbClr val="000000"/>
                </a:solidFill>
                <a:latin typeface="+mj-lt"/>
                <a:ea typeface="Aptos" panose="020B0004020202020204" pitchFamily="34" charset="0"/>
                <a:cs typeface="Helvetica" pitchFamily="2" charset="0"/>
              </a:rPr>
              <a:t>. </a:t>
            </a:r>
          </a:p>
        </p:txBody>
      </p:sp>
    </p:spTree>
    <p:extLst>
      <p:ext uri="{BB962C8B-B14F-4D97-AF65-F5344CB8AC3E}">
        <p14:creationId xmlns:p14="http://schemas.microsoft.com/office/powerpoint/2010/main" val="268427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025711-0070-5FF6-B30B-5622551F28C9}"/>
              </a:ext>
            </a:extLst>
          </p:cNvPr>
          <p:cNvSpPr>
            <a:spLocks noGrp="1"/>
          </p:cNvSpPr>
          <p:nvPr>
            <p:ph type="title"/>
          </p:nvPr>
        </p:nvSpPr>
        <p:spPr/>
        <p:txBody>
          <a:bodyPr>
            <a:normAutofit/>
          </a:bodyPr>
          <a:lstStyle/>
          <a:p>
            <a:r>
              <a:rPr lang="sv-SE" sz="3200" dirty="0"/>
              <a:t>Effekter – för individen</a:t>
            </a:r>
          </a:p>
        </p:txBody>
      </p:sp>
      <p:pic>
        <p:nvPicPr>
          <p:cNvPr id="6" name="Platshållare för bild 5" descr="En bild som visar utomhus, gräs, himmel, moln&#10;&#10;Automatiskt genererad beskrivning">
            <a:extLst>
              <a:ext uri="{FF2B5EF4-FFF2-40B4-BE49-F238E27FC236}">
                <a16:creationId xmlns:a16="http://schemas.microsoft.com/office/drawing/2014/main" id="{296C1DE9-AC43-3CB3-D197-B0F11DE2DC0F}"/>
              </a:ext>
            </a:extLst>
          </p:cNvPr>
          <p:cNvPicPr>
            <a:picLocks noGrp="1" noChangeAspect="1"/>
          </p:cNvPicPr>
          <p:nvPr>
            <p:ph type="pic" sz="quarter" idx="12"/>
          </p:nvPr>
        </p:nvPicPr>
        <p:blipFill>
          <a:blip r:embed="rId2"/>
          <a:srcRect l="19039" r="19039"/>
          <a:stretch>
            <a:fillRect/>
          </a:stretch>
        </p:blipFill>
        <p:spPr/>
      </p:pic>
      <p:sp>
        <p:nvSpPr>
          <p:cNvPr id="4" name="Platshållare för text 3">
            <a:extLst>
              <a:ext uri="{FF2B5EF4-FFF2-40B4-BE49-F238E27FC236}">
                <a16:creationId xmlns:a16="http://schemas.microsoft.com/office/drawing/2014/main" id="{3AFDFB96-E6A9-63F2-6F89-D7024B86B3F2}"/>
              </a:ext>
            </a:extLst>
          </p:cNvPr>
          <p:cNvSpPr>
            <a:spLocks noGrp="1"/>
          </p:cNvSpPr>
          <p:nvPr>
            <p:ph type="body" sz="quarter" idx="13"/>
          </p:nvPr>
        </p:nvSpPr>
        <p:spPr>
          <a:xfrm>
            <a:off x="4734986" y="1829803"/>
            <a:ext cx="7295089" cy="5028197"/>
          </a:xfrm>
        </p:spPr>
        <p:txBody>
          <a:bodyPr>
            <a:normAutofit/>
          </a:bodyPr>
          <a:lstStyle/>
          <a:p>
            <a:pPr>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sv-SE" sz="1400" kern="0" dirty="0">
                <a:solidFill>
                  <a:srgbClr val="000000"/>
                </a:solidFill>
                <a:effectLst/>
                <a:latin typeface="+mj-lt"/>
                <a:ea typeface="Aptos" panose="020B0004020202020204" pitchFamily="34" charset="0"/>
                <a:cs typeface="Helvetica" pitchFamily="2" charset="0"/>
              </a:rPr>
              <a:t>Från </a:t>
            </a:r>
            <a:r>
              <a:rPr lang="sv-SE" sz="1400" b="1" kern="0" dirty="0">
                <a:solidFill>
                  <a:srgbClr val="000000"/>
                </a:solidFill>
                <a:latin typeface="+mj-lt"/>
                <a:ea typeface="Aptos" panose="020B0004020202020204" pitchFamily="34" charset="0"/>
                <a:cs typeface="Helvetica" pitchFamily="2" charset="0"/>
              </a:rPr>
              <a:t>Försäkringskassan</a:t>
            </a:r>
            <a:r>
              <a:rPr lang="sv-SE" sz="1400" kern="0" dirty="0">
                <a:solidFill>
                  <a:srgbClr val="000000"/>
                </a:solidFill>
                <a:effectLst/>
                <a:latin typeface="+mj-lt"/>
                <a:ea typeface="Aptos" panose="020B0004020202020204" pitchFamily="34" charset="0"/>
                <a:cs typeface="Helvetica" pitchFamily="2" charset="0"/>
              </a:rPr>
              <a:t> beskrivs p</a:t>
            </a:r>
            <a:r>
              <a:rPr lang="sv-SE" sz="1400" kern="0" dirty="0">
                <a:solidFill>
                  <a:srgbClr val="000000"/>
                </a:solidFill>
                <a:latin typeface="+mj-lt"/>
                <a:ea typeface="Aptos" panose="020B0004020202020204" pitchFamily="34" charset="0"/>
                <a:cs typeface="Helvetica" pitchFamily="2" charset="0"/>
              </a:rPr>
              <a:t>åverkan för individen i termer av en </a:t>
            </a:r>
            <a:r>
              <a:rPr lang="sv-SE" sz="1400" u="sng" kern="0" dirty="0">
                <a:solidFill>
                  <a:srgbClr val="000000"/>
                </a:solidFill>
                <a:latin typeface="+mj-lt"/>
                <a:ea typeface="Aptos" panose="020B0004020202020204" pitchFamily="34" charset="0"/>
                <a:cs typeface="Helvetica" pitchFamily="2" charset="0"/>
              </a:rPr>
              <a:t>snabbare</a:t>
            </a:r>
            <a:r>
              <a:rPr lang="sv-SE" sz="1400" kern="0" dirty="0">
                <a:solidFill>
                  <a:srgbClr val="000000"/>
                </a:solidFill>
                <a:latin typeface="+mj-lt"/>
                <a:ea typeface="Aptos" panose="020B0004020202020204" pitchFamily="34" charset="0"/>
                <a:cs typeface="Helvetica" pitchFamily="2" charset="0"/>
              </a:rPr>
              <a:t> handläggning, vilket bidrar till </a:t>
            </a:r>
            <a:r>
              <a:rPr lang="sv-SE" sz="1400" u="sng" kern="0" dirty="0">
                <a:solidFill>
                  <a:srgbClr val="000000"/>
                </a:solidFill>
                <a:latin typeface="+mj-lt"/>
                <a:ea typeface="Aptos" panose="020B0004020202020204" pitchFamily="34" charset="0"/>
                <a:cs typeface="Helvetica" pitchFamily="2" charset="0"/>
              </a:rPr>
              <a:t>trygghet</a:t>
            </a:r>
            <a:r>
              <a:rPr lang="sv-SE" sz="1400" kern="0" dirty="0">
                <a:solidFill>
                  <a:srgbClr val="000000"/>
                </a:solidFill>
                <a:latin typeface="+mj-lt"/>
                <a:ea typeface="Aptos" panose="020B0004020202020204" pitchFamily="34" charset="0"/>
                <a:cs typeface="Helvetica" pitchFamily="2" charset="0"/>
              </a:rPr>
              <a:t> hos den försäkrade och en </a:t>
            </a:r>
            <a:r>
              <a:rPr lang="sv-SE" sz="1400" u="sng" kern="0" dirty="0">
                <a:solidFill>
                  <a:srgbClr val="000000"/>
                </a:solidFill>
                <a:latin typeface="+mj-lt"/>
                <a:ea typeface="Aptos" panose="020B0004020202020204" pitchFamily="34" charset="0"/>
                <a:cs typeface="Helvetica" pitchFamily="2" charset="0"/>
              </a:rPr>
              <a:t>potentiellt kortare</a:t>
            </a:r>
            <a:r>
              <a:rPr lang="sv-SE" sz="1400" kern="0" dirty="0">
                <a:solidFill>
                  <a:srgbClr val="000000"/>
                </a:solidFill>
                <a:latin typeface="+mj-lt"/>
                <a:ea typeface="Aptos" panose="020B0004020202020204" pitchFamily="34" charset="0"/>
                <a:cs typeface="Helvetica" pitchFamily="2" charset="0"/>
              </a:rPr>
              <a:t> väg till sysselsättning. </a:t>
            </a:r>
          </a:p>
          <a:p>
            <a:pPr lvl="1">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sv-SE" sz="1200" i="1" kern="100" dirty="0">
                <a:effectLst/>
                <a:latin typeface="+mj-lt"/>
                <a:ea typeface="Aptos" panose="020B0004020202020204" pitchFamily="34" charset="0"/>
                <a:cs typeface="Times New Roman" panose="02020603050405020304" pitchFamily="18" charset="0"/>
              </a:rPr>
              <a:t>Man kommer snabbare till beslut, det blir ett lugn för dem genom att de slipper vara oroliga för ekonomin. Att man kan återkoppla när man får svar efter en komplettering. Att personen kan komma snabbare ut i sysselsättning för att vägen är kortare när det gäller att komplettera med vården. </a:t>
            </a:r>
          </a:p>
          <a:p>
            <a:pPr>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sv-SE" sz="1400" kern="100" dirty="0">
                <a:effectLst/>
                <a:latin typeface="+mj-lt"/>
                <a:ea typeface="Aptos" panose="020B0004020202020204" pitchFamily="34" charset="0"/>
                <a:cs typeface="Times New Roman" panose="02020603050405020304" pitchFamily="18" charset="0"/>
              </a:rPr>
              <a:t>Det ska poängteras att effekter för patienten/den försäkrade beskr</a:t>
            </a:r>
            <a:r>
              <a:rPr lang="sv-SE" sz="1400" kern="100" dirty="0">
                <a:latin typeface="+mj-lt"/>
                <a:ea typeface="Aptos" panose="020B0004020202020204" pitchFamily="34" charset="0"/>
                <a:cs typeface="Times New Roman" panose="02020603050405020304" pitchFamily="18" charset="0"/>
              </a:rPr>
              <a:t>ivs i indirekta former utifrån effekter i verksamheten, där det finns en stor osäkerhet kring den faktiska förändringen för individen. </a:t>
            </a:r>
            <a:endParaRPr lang="sv-SE" sz="1400"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077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descr="En bild som visar utomhus, gräs, himmel, moln&#10;&#10;Automatiskt genererad beskrivning">
            <a:extLst>
              <a:ext uri="{FF2B5EF4-FFF2-40B4-BE49-F238E27FC236}">
                <a16:creationId xmlns:a16="http://schemas.microsoft.com/office/drawing/2014/main" id="{27104025-2D7A-0151-3579-9E860A45D7C2}"/>
              </a:ext>
            </a:extLst>
          </p:cNvPr>
          <p:cNvPicPr>
            <a:picLocks noGrp="1" noChangeAspect="1"/>
          </p:cNvPicPr>
          <p:nvPr>
            <p:ph type="pic" sz="quarter" idx="12"/>
          </p:nvPr>
        </p:nvPicPr>
        <p:blipFill>
          <a:blip r:embed="rId2"/>
          <a:srcRect l="19039" r="19039"/>
          <a:stretch>
            <a:fillRect/>
          </a:stretch>
        </p:blipFill>
        <p:spPr/>
      </p:pic>
      <p:sp>
        <p:nvSpPr>
          <p:cNvPr id="4" name="Platshållare för text 3">
            <a:extLst>
              <a:ext uri="{FF2B5EF4-FFF2-40B4-BE49-F238E27FC236}">
                <a16:creationId xmlns:a16="http://schemas.microsoft.com/office/drawing/2014/main" id="{3AFDFB96-E6A9-63F2-6F89-D7024B86B3F2}"/>
              </a:ext>
            </a:extLst>
          </p:cNvPr>
          <p:cNvSpPr>
            <a:spLocks noGrp="1"/>
          </p:cNvSpPr>
          <p:nvPr>
            <p:ph type="body" sz="quarter" idx="13"/>
          </p:nvPr>
        </p:nvSpPr>
        <p:spPr>
          <a:xfrm>
            <a:off x="4734986" y="1520328"/>
            <a:ext cx="6990168" cy="5361823"/>
          </a:xfrm>
        </p:spPr>
        <p:txBody>
          <a:bodyPr>
            <a:normAutofit/>
          </a:bodyPr>
          <a:lstStyle/>
          <a:p>
            <a:pPr marL="0" lvl="0" indent="0" algn="ctr">
              <a:lnSpc>
                <a:spcPct val="120000"/>
              </a:lnSpc>
              <a:buNone/>
              <a:tabLst>
                <a:tab pos="3556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pPr>
            <a:r>
              <a:rPr lang="sv-SE" sz="1800" i="1" kern="0" dirty="0">
                <a:effectLst/>
                <a:latin typeface="+mj-lt"/>
                <a:ea typeface="Aptos" panose="020B0004020202020204" pitchFamily="34" charset="0"/>
                <a:cs typeface="Helvetica" pitchFamily="2" charset="0"/>
              </a:rPr>
              <a:t>De får en mer professionell och rättssäker bedömning. Jag kan informera en patient om vad som händer. Det här kan man inte bygga en sjukskrivning eller en sjukersättning på. Jag får så mycket information och blir det något struligt har man en snabb väg att prata om problemet. </a:t>
            </a:r>
          </a:p>
          <a:p>
            <a:pPr marL="0" lvl="0" indent="0" algn="ctr">
              <a:lnSpc>
                <a:spcPct val="120000"/>
              </a:lnSpc>
              <a:buNone/>
              <a:tabLst>
                <a:tab pos="3556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pPr>
            <a:endParaRPr lang="sv-SE" sz="1800" i="1" kern="0" dirty="0">
              <a:effectLst/>
              <a:latin typeface="+mj-lt"/>
              <a:ea typeface="Aptos" panose="020B0004020202020204" pitchFamily="34" charset="0"/>
              <a:cs typeface="Helvetica" pitchFamily="2" charset="0"/>
            </a:endParaRPr>
          </a:p>
          <a:p>
            <a:pPr marL="0" lvl="0" indent="0" algn="ctr">
              <a:lnSpc>
                <a:spcPct val="120000"/>
              </a:lnSpc>
              <a:buNone/>
              <a:tabLst>
                <a:tab pos="3556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pPr>
            <a:r>
              <a:rPr lang="sv-SE" sz="1800" i="1" kern="0" dirty="0">
                <a:effectLst/>
                <a:latin typeface="+mj-lt"/>
                <a:ea typeface="Aptos" panose="020B0004020202020204" pitchFamily="34" charset="0"/>
                <a:cs typeface="Helvetica" pitchFamily="2" charset="0"/>
              </a:rPr>
              <a:t>Patienten hamnar inte mellan stolarna. Många av våra patienter har svårigheter att navigera mellan myndigheter. De får hjälp att fylla i saker. Vår personal och vi blir en direktlänk från (Försäkringskassan). Jag försöker få tag på en handläggare på telefon och det går inte. Tiden går och patienten blir utan pengar. </a:t>
            </a:r>
            <a:endParaRPr lang="sv-SE" sz="1800" i="1"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47918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0775E864-2F09-F813-8ACF-36091CE10DE1}"/>
              </a:ext>
            </a:extLst>
          </p:cNvPr>
          <p:cNvPicPr>
            <a:picLocks noChangeAspect="1"/>
          </p:cNvPicPr>
          <p:nvPr/>
        </p:nvPicPr>
        <p:blipFill>
          <a:blip r:embed="rId2"/>
          <a:stretch>
            <a:fillRect/>
          </a:stretch>
        </p:blipFill>
        <p:spPr>
          <a:xfrm>
            <a:off x="1115242" y="1428273"/>
            <a:ext cx="9961515" cy="4001454"/>
          </a:xfrm>
          <a:prstGeom prst="rect">
            <a:avLst/>
          </a:prstGeom>
        </p:spPr>
      </p:pic>
    </p:spTree>
    <p:extLst>
      <p:ext uri="{BB962C8B-B14F-4D97-AF65-F5344CB8AC3E}">
        <p14:creationId xmlns:p14="http://schemas.microsoft.com/office/powerpoint/2010/main" val="1108650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31D4675-3990-590C-C91D-B4A0E7E5DDAA}"/>
              </a:ext>
            </a:extLst>
          </p:cNvPr>
          <p:cNvPicPr>
            <a:picLocks noChangeAspect="1"/>
          </p:cNvPicPr>
          <p:nvPr/>
        </p:nvPicPr>
        <p:blipFill>
          <a:blip r:embed="rId2"/>
          <a:stretch>
            <a:fillRect/>
          </a:stretch>
        </p:blipFill>
        <p:spPr>
          <a:xfrm>
            <a:off x="1117200" y="1480774"/>
            <a:ext cx="9957600" cy="3896452"/>
          </a:xfrm>
          <a:prstGeom prst="rect">
            <a:avLst/>
          </a:prstGeom>
        </p:spPr>
      </p:pic>
    </p:spTree>
    <p:extLst>
      <p:ext uri="{BB962C8B-B14F-4D97-AF65-F5344CB8AC3E}">
        <p14:creationId xmlns:p14="http://schemas.microsoft.com/office/powerpoint/2010/main" val="3034302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025711-0070-5FF6-B30B-5622551F28C9}"/>
              </a:ext>
            </a:extLst>
          </p:cNvPr>
          <p:cNvSpPr>
            <a:spLocks noGrp="1"/>
          </p:cNvSpPr>
          <p:nvPr>
            <p:ph type="title"/>
          </p:nvPr>
        </p:nvSpPr>
        <p:spPr/>
        <p:txBody>
          <a:bodyPr>
            <a:normAutofit/>
          </a:bodyPr>
          <a:lstStyle/>
          <a:p>
            <a:r>
              <a:rPr lang="sv-SE" sz="3200" dirty="0"/>
              <a:t>Effekter – för medarbetare</a:t>
            </a:r>
          </a:p>
        </p:txBody>
      </p:sp>
      <p:pic>
        <p:nvPicPr>
          <p:cNvPr id="7" name="Platshållare för bild 6" descr="En bild som visar utomhus, gräs, himmel, moln&#10;&#10;Automatiskt genererad beskrivning">
            <a:extLst>
              <a:ext uri="{FF2B5EF4-FFF2-40B4-BE49-F238E27FC236}">
                <a16:creationId xmlns:a16="http://schemas.microsoft.com/office/drawing/2014/main" id="{CF5A6692-2E55-A8A6-232F-516AD4AFA2E5}"/>
              </a:ext>
            </a:extLst>
          </p:cNvPr>
          <p:cNvPicPr>
            <a:picLocks noGrp="1" noChangeAspect="1"/>
          </p:cNvPicPr>
          <p:nvPr>
            <p:ph type="pic" sz="quarter" idx="12"/>
          </p:nvPr>
        </p:nvPicPr>
        <p:blipFill>
          <a:blip r:embed="rId2"/>
          <a:srcRect l="19039" r="19039"/>
          <a:stretch>
            <a:fillRect/>
          </a:stretch>
        </p:blipFill>
        <p:spPr/>
      </p:pic>
      <p:sp>
        <p:nvSpPr>
          <p:cNvPr id="4" name="Platshållare för text 3">
            <a:extLst>
              <a:ext uri="{FF2B5EF4-FFF2-40B4-BE49-F238E27FC236}">
                <a16:creationId xmlns:a16="http://schemas.microsoft.com/office/drawing/2014/main" id="{3AFDFB96-E6A9-63F2-6F89-D7024B86B3F2}"/>
              </a:ext>
            </a:extLst>
          </p:cNvPr>
          <p:cNvSpPr>
            <a:spLocks noGrp="1"/>
          </p:cNvSpPr>
          <p:nvPr>
            <p:ph type="body" sz="quarter" idx="13"/>
          </p:nvPr>
        </p:nvSpPr>
        <p:spPr>
          <a:xfrm>
            <a:off x="4734986" y="1829803"/>
            <a:ext cx="7313194" cy="4840820"/>
          </a:xfrm>
        </p:spPr>
        <p:txBody>
          <a:bodyPr>
            <a:normAutofit/>
          </a:bodyPr>
          <a:lstStyle/>
          <a:p>
            <a:pPr>
              <a:lnSpc>
                <a:spcPct val="120000"/>
              </a:lnSpc>
            </a:pPr>
            <a:r>
              <a:rPr lang="sv-SE" sz="1400" b="1" kern="0" dirty="0">
                <a:solidFill>
                  <a:srgbClr val="000000"/>
                </a:solidFill>
                <a:effectLst/>
                <a:latin typeface="+mj-lt"/>
                <a:ea typeface="Aptos" panose="020B0004020202020204" pitchFamily="34" charset="0"/>
                <a:cs typeface="Helvetica" pitchFamily="2" charset="0"/>
              </a:rPr>
              <a:t>Psykiatrin</a:t>
            </a:r>
            <a:r>
              <a:rPr lang="sv-SE" sz="1400" kern="0" dirty="0">
                <a:solidFill>
                  <a:srgbClr val="000000"/>
                </a:solidFill>
                <a:effectLst/>
                <a:latin typeface="+mj-lt"/>
                <a:ea typeface="Aptos" panose="020B0004020202020204" pitchFamily="34" charset="0"/>
                <a:cs typeface="Helvetica" pitchFamily="2" charset="0"/>
              </a:rPr>
              <a:t> beskriver </a:t>
            </a:r>
            <a:r>
              <a:rPr lang="sv-SE" sz="1400" dirty="0">
                <a:latin typeface="+mj-lt"/>
              </a:rPr>
              <a:t>en </a:t>
            </a:r>
            <a:r>
              <a:rPr lang="sv-SE" sz="1400" u="sng" dirty="0">
                <a:latin typeface="+mj-lt"/>
              </a:rPr>
              <a:t>förbättrad arbetssituation </a:t>
            </a:r>
            <a:r>
              <a:rPr lang="sv-SE" sz="1400" dirty="0">
                <a:latin typeface="+mj-lt"/>
              </a:rPr>
              <a:t>för personal där ökad </a:t>
            </a:r>
            <a:r>
              <a:rPr lang="sv-SE" sz="1400" u="sng" dirty="0">
                <a:latin typeface="+mj-lt"/>
              </a:rPr>
              <a:t>trygghet</a:t>
            </a:r>
            <a:r>
              <a:rPr lang="sv-SE" sz="1400" dirty="0">
                <a:latin typeface="+mj-lt"/>
              </a:rPr>
              <a:t> och </a:t>
            </a:r>
            <a:r>
              <a:rPr lang="sv-SE" sz="1400" u="sng" dirty="0">
                <a:latin typeface="+mj-lt"/>
              </a:rPr>
              <a:t>tidsbesparingar</a:t>
            </a:r>
            <a:r>
              <a:rPr lang="sv-SE" sz="1400" dirty="0">
                <a:latin typeface="+mj-lt"/>
              </a:rPr>
              <a:t> bidrar till ökad </a:t>
            </a:r>
            <a:r>
              <a:rPr lang="sv-SE" sz="1400" u="sng" dirty="0">
                <a:latin typeface="+mj-lt"/>
              </a:rPr>
              <a:t>arbetstillfredsställelse</a:t>
            </a:r>
            <a:r>
              <a:rPr lang="sv-SE" sz="1400" dirty="0">
                <a:latin typeface="+mj-lt"/>
              </a:rPr>
              <a:t>.</a:t>
            </a:r>
            <a:endParaRPr lang="sv-SE" sz="1400" kern="0" dirty="0">
              <a:solidFill>
                <a:srgbClr val="000000"/>
              </a:solidFill>
              <a:effectLst/>
              <a:latin typeface="+mj-lt"/>
              <a:ea typeface="Aptos" panose="020B0004020202020204" pitchFamily="34" charset="0"/>
              <a:cs typeface="Helvetica" pitchFamily="2" charset="0"/>
            </a:endParaRPr>
          </a:p>
          <a:p>
            <a:pPr lvl="1">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sv-SE" sz="1200" i="1" kern="0" dirty="0">
                <a:effectLst/>
                <a:latin typeface="+mj-lt"/>
                <a:ea typeface="Aptos" panose="020B0004020202020204" pitchFamily="34" charset="0"/>
                <a:cs typeface="Helvetica" pitchFamily="2" charset="0"/>
              </a:rPr>
              <a:t>Jag tycker att det har påverkat, vi får mindre ångest och stress. Arbetsbelastningen har minskat.</a:t>
            </a:r>
            <a:endParaRPr lang="sv-SE" sz="1200" i="1" kern="100" dirty="0">
              <a:effectLst/>
              <a:latin typeface="+mj-lt"/>
              <a:ea typeface="Aptos" panose="020B0004020202020204" pitchFamily="34" charset="0"/>
              <a:cs typeface="Times New Roman" panose="02020603050405020304" pitchFamily="18" charset="0"/>
            </a:endParaRPr>
          </a:p>
          <a:p>
            <a:pPr lvl="1">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sv-SE" sz="1200" i="1" kern="0" dirty="0">
                <a:latin typeface="+mj-lt"/>
                <a:ea typeface="Aptos" panose="020B0004020202020204" pitchFamily="34" charset="0"/>
                <a:cs typeface="Helvetica" pitchFamily="2" charset="0"/>
              </a:rPr>
              <a:t>Om jag inte hade haft (Försäkringsutredaren) så hade jag suttit h är och blivit lika frustrerad som patienten. Det finns ingen ingång till Försäkringskassan. Patienterna kommer sig inte för och förstår inte systemen. </a:t>
            </a:r>
            <a:endParaRPr lang="sv-SE" sz="1200" i="1" kern="100" dirty="0">
              <a:latin typeface="+mj-lt"/>
              <a:ea typeface="Aptos" panose="020B0004020202020204" pitchFamily="34" charset="0"/>
              <a:cs typeface="Times New Roman" panose="02020603050405020304" pitchFamily="18" charset="0"/>
            </a:endParaRPr>
          </a:p>
          <a:p>
            <a:pPr lvl="1">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sv-SE" sz="1200" i="1" kern="0" dirty="0">
                <a:latin typeface="+mj-lt"/>
                <a:ea typeface="Aptos" panose="020B0004020202020204" pitchFamily="34" charset="0"/>
                <a:cs typeface="Helvetica" pitchFamily="2" charset="0"/>
              </a:rPr>
              <a:t>Den här direktkontakten som sker i tillit och öppenhet gör att de som jobbar med de här frågorna blir så mycket mer trygga. Jag tror att det sparar tid för parterna och det gör att vi blir mer trygga i att vi gör det vi ska. När det blir för stora murar projicerar man problem på varandra. Man hittar vägar framåt som är bra. I och med att det finns tillit mellan oss så finns det också en tillit in i </a:t>
            </a:r>
            <a:r>
              <a:rPr lang="sv-SE" sz="1200" i="1" kern="0" dirty="0" err="1">
                <a:latin typeface="+mj-lt"/>
                <a:ea typeface="Aptos" panose="020B0004020202020204" pitchFamily="34" charset="0"/>
                <a:cs typeface="Helvetica" pitchFamily="2" charset="0"/>
              </a:rPr>
              <a:t>Fks</a:t>
            </a:r>
            <a:r>
              <a:rPr lang="sv-SE" sz="1200" i="1" kern="0" dirty="0">
                <a:latin typeface="+mj-lt"/>
                <a:ea typeface="Aptos" panose="020B0004020202020204" pitchFamily="34" charset="0"/>
                <a:cs typeface="Helvetica" pitchFamily="2" charset="0"/>
              </a:rPr>
              <a:t> system. Om vi sköter detta bra så blir det tryggare i alla led. Det blir en tillitsstruktur. </a:t>
            </a:r>
          </a:p>
          <a:p>
            <a:pPr lvl="1">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sv-SE" sz="1200" i="1" kern="0" dirty="0">
              <a:latin typeface="+mj-lt"/>
              <a:ea typeface="Aptos" panose="020B0004020202020204" pitchFamily="34" charset="0"/>
              <a:cs typeface="Helvetica" pitchFamily="2" charset="0"/>
            </a:endParaRPr>
          </a:p>
        </p:txBody>
      </p:sp>
    </p:spTree>
    <p:extLst>
      <p:ext uri="{BB962C8B-B14F-4D97-AF65-F5344CB8AC3E}">
        <p14:creationId xmlns:p14="http://schemas.microsoft.com/office/powerpoint/2010/main" val="249694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025711-0070-5FF6-B30B-5622551F28C9}"/>
              </a:ext>
            </a:extLst>
          </p:cNvPr>
          <p:cNvSpPr>
            <a:spLocks noGrp="1"/>
          </p:cNvSpPr>
          <p:nvPr>
            <p:ph type="title"/>
          </p:nvPr>
        </p:nvSpPr>
        <p:spPr/>
        <p:txBody>
          <a:bodyPr>
            <a:normAutofit/>
          </a:bodyPr>
          <a:lstStyle/>
          <a:p>
            <a:r>
              <a:rPr lang="sv-SE" sz="3200" dirty="0"/>
              <a:t>Effekter – för medarbetare</a:t>
            </a:r>
          </a:p>
        </p:txBody>
      </p:sp>
      <p:pic>
        <p:nvPicPr>
          <p:cNvPr id="7" name="Platshållare för bild 6" descr="En bild som visar utomhus, gräs, himmel, moln&#10;&#10;Automatiskt genererad beskrivning">
            <a:extLst>
              <a:ext uri="{FF2B5EF4-FFF2-40B4-BE49-F238E27FC236}">
                <a16:creationId xmlns:a16="http://schemas.microsoft.com/office/drawing/2014/main" id="{CF5A6692-2E55-A8A6-232F-516AD4AFA2E5}"/>
              </a:ext>
            </a:extLst>
          </p:cNvPr>
          <p:cNvPicPr>
            <a:picLocks noGrp="1" noChangeAspect="1"/>
          </p:cNvPicPr>
          <p:nvPr>
            <p:ph type="pic" sz="quarter" idx="12"/>
          </p:nvPr>
        </p:nvPicPr>
        <p:blipFill>
          <a:blip r:embed="rId2"/>
          <a:srcRect l="19039" r="19039"/>
          <a:stretch>
            <a:fillRect/>
          </a:stretch>
        </p:blipFill>
        <p:spPr/>
      </p:pic>
      <p:sp>
        <p:nvSpPr>
          <p:cNvPr id="4" name="Platshållare för text 3">
            <a:extLst>
              <a:ext uri="{FF2B5EF4-FFF2-40B4-BE49-F238E27FC236}">
                <a16:creationId xmlns:a16="http://schemas.microsoft.com/office/drawing/2014/main" id="{3AFDFB96-E6A9-63F2-6F89-D7024B86B3F2}"/>
              </a:ext>
            </a:extLst>
          </p:cNvPr>
          <p:cNvSpPr>
            <a:spLocks noGrp="1"/>
          </p:cNvSpPr>
          <p:nvPr>
            <p:ph type="body" sz="quarter" idx="13"/>
          </p:nvPr>
        </p:nvSpPr>
        <p:spPr>
          <a:xfrm>
            <a:off x="4734986" y="1829803"/>
            <a:ext cx="7313194" cy="4840820"/>
          </a:xfrm>
        </p:spPr>
        <p:txBody>
          <a:bodyPr>
            <a:normAutofit/>
          </a:bodyPr>
          <a:lstStyle/>
          <a:p>
            <a:pPr marL="228600" marR="0" lvl="0" indent="-228600" algn="l" defTabSz="914400" rtl="0" eaLnBrk="1" fontAlgn="auto" latinLnBrk="0" hangingPunct="1">
              <a:lnSpc>
                <a:spcPct val="120000"/>
              </a:lnSpc>
              <a:spcBef>
                <a:spcPts val="1000"/>
              </a:spcBef>
              <a:spcAft>
                <a:spcPts val="0"/>
              </a:spcAft>
              <a:buClr>
                <a:srgbClr val="91C4C8"/>
              </a:buClr>
              <a:buSzTx/>
              <a:buFont typeface="Wingdings" panose="05000000000000000000" pitchFamily="2" charset="2"/>
              <a:buChar char="§"/>
              <a:tabLst/>
              <a:defRPr/>
            </a:pPr>
            <a:r>
              <a:rPr lang="sv-SE" sz="1400" kern="0" dirty="0">
                <a:solidFill>
                  <a:srgbClr val="000000"/>
                </a:solidFill>
                <a:latin typeface="Montserrat"/>
                <a:ea typeface="Aptos" panose="020B0004020202020204" pitchFamily="34" charset="0"/>
                <a:cs typeface="Helvetica" pitchFamily="2" charset="0"/>
              </a:rPr>
              <a:t>Även </a:t>
            </a:r>
            <a:r>
              <a:rPr lang="sv-SE" sz="1400" b="1" kern="0" dirty="0">
                <a:solidFill>
                  <a:srgbClr val="000000"/>
                </a:solidFill>
                <a:latin typeface="Montserrat"/>
                <a:ea typeface="Aptos" panose="020B0004020202020204" pitchFamily="34" charset="0"/>
                <a:cs typeface="Helvetica" pitchFamily="2" charset="0"/>
              </a:rPr>
              <a:t>Försäkringskassan</a:t>
            </a:r>
            <a:r>
              <a:rPr lang="sv-SE" sz="1400" kern="0" dirty="0">
                <a:solidFill>
                  <a:srgbClr val="000000"/>
                </a:solidFill>
                <a:latin typeface="Montserrat"/>
                <a:ea typeface="Aptos" panose="020B0004020202020204" pitchFamily="34" charset="0"/>
                <a:cs typeface="Helvetica" pitchFamily="2" charset="0"/>
              </a:rPr>
              <a:t> </a:t>
            </a:r>
            <a:r>
              <a:rPr kumimoji="0" lang="sv-SE" sz="1400" b="0" i="0" u="none" strike="noStrike" kern="0" cap="none" spc="0" normalizeH="0" baseline="0" noProof="0" dirty="0">
                <a:ln>
                  <a:noFill/>
                </a:ln>
                <a:solidFill>
                  <a:srgbClr val="000000"/>
                </a:solidFill>
                <a:effectLst/>
                <a:uLnTx/>
                <a:uFillTx/>
                <a:latin typeface="Montserrat"/>
                <a:ea typeface="Aptos" panose="020B0004020202020204" pitchFamily="34" charset="0"/>
                <a:cs typeface="Helvetica" pitchFamily="2" charset="0"/>
              </a:rPr>
              <a:t>beskriver påverkan på </a:t>
            </a:r>
            <a:r>
              <a:rPr kumimoji="0" lang="sv-SE" sz="1400" b="0" i="0" u="sng" strike="noStrike" kern="1200" cap="none" spc="0" normalizeH="0" baseline="0" noProof="0" dirty="0">
                <a:ln>
                  <a:noFill/>
                </a:ln>
                <a:solidFill>
                  <a:prstClr val="black"/>
                </a:solidFill>
                <a:effectLst/>
                <a:uLnTx/>
                <a:uFillTx/>
                <a:latin typeface="Montserrat"/>
                <a:ea typeface="+mn-ea"/>
                <a:cs typeface="+mn-cs"/>
              </a:rPr>
              <a:t>förbättrat samarbete</a:t>
            </a:r>
            <a:r>
              <a:rPr kumimoji="0" lang="sv-SE" sz="1400" b="0" i="0" u="none" strike="noStrike" kern="1200" cap="none" spc="0" normalizeH="0" baseline="0" noProof="0" dirty="0">
                <a:ln>
                  <a:noFill/>
                </a:ln>
                <a:solidFill>
                  <a:prstClr val="black"/>
                </a:solidFill>
                <a:effectLst/>
                <a:uLnTx/>
                <a:uFillTx/>
                <a:latin typeface="Montserrat"/>
                <a:ea typeface="+mn-ea"/>
                <a:cs typeface="+mn-cs"/>
              </a:rPr>
              <a:t> och </a:t>
            </a:r>
            <a:r>
              <a:rPr kumimoji="0" lang="sv-SE" sz="1400" b="0" i="0" u="sng" strike="noStrike" kern="1200" cap="none" spc="0" normalizeH="0" baseline="0" noProof="0" dirty="0">
                <a:ln>
                  <a:noFill/>
                </a:ln>
                <a:solidFill>
                  <a:prstClr val="black"/>
                </a:solidFill>
                <a:effectLst/>
                <a:uLnTx/>
                <a:uFillTx/>
                <a:latin typeface="Montserrat"/>
                <a:ea typeface="+mn-ea"/>
                <a:cs typeface="+mn-cs"/>
              </a:rPr>
              <a:t>tidsvinster</a:t>
            </a:r>
            <a:r>
              <a:rPr kumimoji="0" lang="sv-SE" sz="1400" b="0" i="0" u="none" strike="noStrike" kern="1200" cap="none" spc="0" normalizeH="0" baseline="0" noProof="0" dirty="0">
                <a:ln>
                  <a:noFill/>
                </a:ln>
                <a:solidFill>
                  <a:prstClr val="black"/>
                </a:solidFill>
                <a:effectLst/>
                <a:uLnTx/>
                <a:uFillTx/>
                <a:latin typeface="Montserrat"/>
                <a:ea typeface="+mn-ea"/>
                <a:cs typeface="+mn-cs"/>
              </a:rPr>
              <a:t>.</a:t>
            </a:r>
            <a:endParaRPr lang="sv-SE" sz="1700" kern="0" dirty="0">
              <a:solidFill>
                <a:srgbClr val="000000"/>
              </a:solidFill>
              <a:latin typeface="+mj-lt"/>
              <a:ea typeface="Aptos" panose="020B0004020202020204" pitchFamily="34" charset="0"/>
              <a:cs typeface="Times New Roman" panose="02020603050405020304" pitchFamily="18" charset="0"/>
            </a:endParaRPr>
          </a:p>
          <a:p>
            <a:pPr lvl="1">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sv-SE" sz="1200" i="1" kern="100" dirty="0">
                <a:latin typeface="+mj-lt"/>
                <a:ea typeface="Aptos" panose="020B0004020202020204" pitchFamily="34" charset="0"/>
                <a:cs typeface="Times New Roman" panose="02020603050405020304" pitchFamily="18" charset="0"/>
              </a:rPr>
              <a:t>Det kan vara svårt att få en tid med läkaren. Det går snabbare och att man vet att man får svar. Det sparar tid för alla där de inte behöver avsätta en särskild tid. Jag avsätter en kvart när det behövs. </a:t>
            </a:r>
          </a:p>
          <a:p>
            <a:pPr lvl="1">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sv-SE" sz="1200" i="1" kern="100" dirty="0">
                <a:effectLst/>
                <a:latin typeface="+mj-lt"/>
                <a:ea typeface="Aptos" panose="020B0004020202020204" pitchFamily="34" charset="0"/>
                <a:cs typeface="Times New Roman" panose="02020603050405020304" pitchFamily="18" charset="0"/>
              </a:rPr>
              <a:t>Jag inbillar mig att det skapar mindre irritation. Läkare kan bli irriterade när vi skickar kompletteringar på bristfälliga intyg.</a:t>
            </a:r>
          </a:p>
        </p:txBody>
      </p:sp>
    </p:spTree>
    <p:extLst>
      <p:ext uri="{BB962C8B-B14F-4D97-AF65-F5344CB8AC3E}">
        <p14:creationId xmlns:p14="http://schemas.microsoft.com/office/powerpoint/2010/main" val="330098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025711-0070-5FF6-B30B-5622551F28C9}"/>
              </a:ext>
            </a:extLst>
          </p:cNvPr>
          <p:cNvSpPr>
            <a:spLocks noGrp="1"/>
          </p:cNvSpPr>
          <p:nvPr>
            <p:ph type="title"/>
          </p:nvPr>
        </p:nvSpPr>
        <p:spPr/>
        <p:txBody>
          <a:bodyPr>
            <a:normAutofit/>
          </a:bodyPr>
          <a:lstStyle/>
          <a:p>
            <a:r>
              <a:rPr lang="sv-SE" sz="3200" dirty="0"/>
              <a:t>Effekter – för medarbetare</a:t>
            </a:r>
          </a:p>
        </p:txBody>
      </p:sp>
      <p:pic>
        <p:nvPicPr>
          <p:cNvPr id="6" name="Platshållare för bild 5" descr="En bild som visar utomhus, gräs, himmel, moln&#10;&#10;Automatiskt genererad beskrivning">
            <a:extLst>
              <a:ext uri="{FF2B5EF4-FFF2-40B4-BE49-F238E27FC236}">
                <a16:creationId xmlns:a16="http://schemas.microsoft.com/office/drawing/2014/main" id="{D6D29453-C074-D628-84C7-10503748B1D8}"/>
              </a:ext>
            </a:extLst>
          </p:cNvPr>
          <p:cNvPicPr>
            <a:picLocks noGrp="1" noChangeAspect="1"/>
          </p:cNvPicPr>
          <p:nvPr>
            <p:ph type="pic" sz="quarter" idx="12"/>
          </p:nvPr>
        </p:nvPicPr>
        <p:blipFill>
          <a:blip r:embed="rId2"/>
          <a:srcRect l="19039" r="19039"/>
          <a:stretch>
            <a:fillRect/>
          </a:stretch>
        </p:blipFill>
        <p:spPr/>
      </p:pic>
      <p:sp>
        <p:nvSpPr>
          <p:cNvPr id="4" name="Platshållare för text 3">
            <a:extLst>
              <a:ext uri="{FF2B5EF4-FFF2-40B4-BE49-F238E27FC236}">
                <a16:creationId xmlns:a16="http://schemas.microsoft.com/office/drawing/2014/main" id="{3AFDFB96-E6A9-63F2-6F89-D7024B86B3F2}"/>
              </a:ext>
            </a:extLst>
          </p:cNvPr>
          <p:cNvSpPr>
            <a:spLocks noGrp="1"/>
          </p:cNvSpPr>
          <p:nvPr>
            <p:ph type="body" sz="quarter" idx="13"/>
          </p:nvPr>
        </p:nvSpPr>
        <p:spPr>
          <a:xfrm>
            <a:off x="4734986" y="1829803"/>
            <a:ext cx="7086113" cy="4840820"/>
          </a:xfrm>
        </p:spPr>
        <p:txBody>
          <a:bodyPr>
            <a:normAutofit/>
          </a:bodyPr>
          <a:lstStyle/>
          <a:p>
            <a:r>
              <a:rPr lang="sv-SE" sz="1800" kern="0" dirty="0">
                <a:solidFill>
                  <a:srgbClr val="000000"/>
                </a:solidFill>
                <a:effectLst/>
                <a:latin typeface="+mj-lt"/>
                <a:ea typeface="Aptos" panose="020B0004020202020204" pitchFamily="34" charset="0"/>
                <a:cs typeface="Helvetica" pitchFamily="2" charset="0"/>
              </a:rPr>
              <a:t>Från enkät till </a:t>
            </a:r>
            <a:r>
              <a:rPr lang="sv-SE" sz="1800" u="sng" kern="0" dirty="0">
                <a:solidFill>
                  <a:srgbClr val="000000"/>
                </a:solidFill>
                <a:effectLst/>
                <a:latin typeface="+mj-lt"/>
                <a:ea typeface="Aptos" panose="020B0004020202020204" pitchFamily="34" charset="0"/>
                <a:cs typeface="Helvetica" pitchFamily="2" charset="0"/>
              </a:rPr>
              <a:t>Försäkringskassan</a:t>
            </a:r>
            <a:r>
              <a:rPr lang="sv-SE" sz="1800" kern="0" dirty="0">
                <a:solidFill>
                  <a:srgbClr val="000000"/>
                </a:solidFill>
                <a:effectLst/>
                <a:latin typeface="+mj-lt"/>
                <a:ea typeface="Aptos" panose="020B0004020202020204" pitchFamily="34" charset="0"/>
                <a:cs typeface="Helvetica" pitchFamily="2" charset="0"/>
              </a:rPr>
              <a:t>:</a:t>
            </a:r>
          </a:p>
          <a:p>
            <a:endParaRPr lang="sv-SE" sz="1800" kern="0" dirty="0">
              <a:solidFill>
                <a:srgbClr val="000000"/>
              </a:solidFill>
              <a:effectLst/>
              <a:latin typeface="+mj-lt"/>
              <a:ea typeface="Aptos" panose="020B0004020202020204" pitchFamily="34" charset="0"/>
              <a:cs typeface="Helvetica" pitchFamily="2" charset="0"/>
            </a:endParaRPr>
          </a:p>
          <a:p>
            <a:pPr lvl="1">
              <a:lnSpc>
                <a:spcPct val="120000"/>
              </a:lnSpc>
              <a:spcBef>
                <a:spcPts val="800"/>
              </a:spcBef>
            </a:pPr>
            <a:r>
              <a:rPr lang="sv-SE" sz="1600" b="0" i="1" u="none" strike="noStrike" dirty="0">
                <a:solidFill>
                  <a:srgbClr val="333E48"/>
                </a:solidFill>
                <a:effectLst/>
                <a:latin typeface="+mj-lt"/>
              </a:rPr>
              <a:t>Tidsmässigt har detta underlättat oerhört, jag har en dialog med kollega i projektet och formulerar min frågeställning där svar kommer i ärendet inom ett par veckor, oftast snabbare. </a:t>
            </a:r>
            <a:br>
              <a:rPr lang="sv-SE" sz="1600" b="0" i="1" u="none" strike="noStrike" dirty="0">
                <a:solidFill>
                  <a:srgbClr val="333E48"/>
                </a:solidFill>
                <a:effectLst/>
                <a:latin typeface="+mj-lt"/>
              </a:rPr>
            </a:br>
            <a:r>
              <a:rPr lang="sv-SE" sz="1600" b="0" i="1" u="none" strike="noStrike" dirty="0">
                <a:solidFill>
                  <a:srgbClr val="333E48"/>
                </a:solidFill>
                <a:effectLst/>
                <a:latin typeface="+mj-lt"/>
              </a:rPr>
              <a:t>Detta innebär att jag inte "varje dag" behöver jaga någon på psykiatrin för att få svar på mina frågor vilket då blir mer tidseffektivt. Det är även bättre än att skicka skriftliga förfrågningar till läkare då möjlighet finns att ställa motfrågor om så behövs. </a:t>
            </a:r>
            <a:br>
              <a:rPr lang="sv-SE" sz="1600" b="0" i="1" u="none" strike="noStrike" dirty="0">
                <a:solidFill>
                  <a:srgbClr val="333E48"/>
                </a:solidFill>
                <a:effectLst/>
                <a:latin typeface="+mj-lt"/>
              </a:rPr>
            </a:br>
            <a:r>
              <a:rPr lang="sv-SE" sz="1600" b="0" i="1" u="none" strike="noStrike" dirty="0">
                <a:solidFill>
                  <a:srgbClr val="333E48"/>
                </a:solidFill>
                <a:effectLst/>
                <a:latin typeface="+mj-lt"/>
              </a:rPr>
              <a:t>Det blir ett helt annat driv i ärendet vilket även är bättre för min arbetssituation då frustrationen av att inte komma i kontakt försvinner.</a:t>
            </a:r>
            <a:endParaRPr lang="sv-SE" sz="1600" i="1"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63876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CFCBDD7-A6FF-A3D8-53EC-0808EBF5BDF2}"/>
              </a:ext>
            </a:extLst>
          </p:cNvPr>
          <p:cNvPicPr>
            <a:picLocks noChangeAspect="1"/>
          </p:cNvPicPr>
          <p:nvPr/>
        </p:nvPicPr>
        <p:blipFill>
          <a:blip r:embed="rId2"/>
          <a:stretch>
            <a:fillRect/>
          </a:stretch>
        </p:blipFill>
        <p:spPr>
          <a:xfrm>
            <a:off x="1117200" y="1109927"/>
            <a:ext cx="9957600" cy="4638145"/>
          </a:xfrm>
          <a:prstGeom prst="rect">
            <a:avLst/>
          </a:prstGeom>
        </p:spPr>
      </p:pic>
    </p:spTree>
    <p:extLst>
      <p:ext uri="{BB962C8B-B14F-4D97-AF65-F5344CB8AC3E}">
        <p14:creationId xmlns:p14="http://schemas.microsoft.com/office/powerpoint/2010/main" val="2719670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76811E-5CCD-7BB5-AB54-7FC2FB9519DD}"/>
              </a:ext>
            </a:extLst>
          </p:cNvPr>
          <p:cNvSpPr>
            <a:spLocks noGrp="1"/>
          </p:cNvSpPr>
          <p:nvPr>
            <p:ph type="title"/>
          </p:nvPr>
        </p:nvSpPr>
        <p:spPr/>
        <p:txBody>
          <a:bodyPr>
            <a:normAutofit/>
          </a:bodyPr>
          <a:lstStyle/>
          <a:p>
            <a:r>
              <a:rPr lang="sv-SE" sz="3200" dirty="0"/>
              <a:t>Om Framstegen</a:t>
            </a:r>
          </a:p>
        </p:txBody>
      </p:sp>
      <p:pic>
        <p:nvPicPr>
          <p:cNvPr id="6" name="Platshållare för bild 5" descr="En bild som visar utomhus, gräs, himmel, moln&#10;&#10;Automatiskt genererad beskrivning">
            <a:extLst>
              <a:ext uri="{FF2B5EF4-FFF2-40B4-BE49-F238E27FC236}">
                <a16:creationId xmlns:a16="http://schemas.microsoft.com/office/drawing/2014/main" id="{4CD7AC44-957C-B3F4-55A2-AE3AC5A3CDA9}"/>
              </a:ext>
            </a:extLst>
          </p:cNvPr>
          <p:cNvPicPr>
            <a:picLocks noGrp="1" noChangeAspect="1"/>
          </p:cNvPicPr>
          <p:nvPr>
            <p:ph type="pic" sz="quarter" idx="12"/>
          </p:nvPr>
        </p:nvPicPr>
        <p:blipFill>
          <a:blip r:embed="rId3"/>
          <a:srcRect l="19039" r="19039"/>
          <a:stretch>
            <a:fillRect/>
          </a:stretch>
        </p:blipFill>
        <p:spPr/>
      </p:pic>
      <p:sp>
        <p:nvSpPr>
          <p:cNvPr id="4" name="Platshållare för text 3">
            <a:extLst>
              <a:ext uri="{FF2B5EF4-FFF2-40B4-BE49-F238E27FC236}">
                <a16:creationId xmlns:a16="http://schemas.microsoft.com/office/drawing/2014/main" id="{FC0A1F61-0D39-FD4F-C1C3-E7B3B5E0E9F4}"/>
              </a:ext>
            </a:extLst>
          </p:cNvPr>
          <p:cNvSpPr>
            <a:spLocks noGrp="1"/>
          </p:cNvSpPr>
          <p:nvPr>
            <p:ph type="body" sz="quarter" idx="13"/>
          </p:nvPr>
        </p:nvSpPr>
        <p:spPr>
          <a:xfrm>
            <a:off x="4730223" y="1829803"/>
            <a:ext cx="7152773" cy="4306301"/>
          </a:xfrm>
        </p:spPr>
        <p:txBody>
          <a:bodyPr>
            <a:normAutofit/>
          </a:bodyPr>
          <a:lstStyle/>
          <a:p>
            <a:pPr>
              <a:lnSpc>
                <a:spcPct val="120000"/>
              </a:lnSpc>
              <a:spcBef>
                <a:spcPts val="800"/>
              </a:spcBef>
            </a:pPr>
            <a:r>
              <a:rPr lang="sv-SE" sz="1600" dirty="0">
                <a:latin typeface="Montserrat" pitchFamily="2" charset="77"/>
              </a:rPr>
              <a:t>Utgångspunkt i en gemensam upplevelse av att samarbetet mellan psykiatrin i Nordvästra Skåne och Försäkringskassan Kristianstad präglats av svårigheter i samarbetet kring sjukskrivningsprocesser. </a:t>
            </a:r>
          </a:p>
          <a:p>
            <a:pPr>
              <a:lnSpc>
                <a:spcPct val="120000"/>
              </a:lnSpc>
              <a:spcBef>
                <a:spcPts val="800"/>
              </a:spcBef>
            </a:pPr>
            <a:r>
              <a:rPr lang="sv-SE" sz="1600" dirty="0">
                <a:latin typeface="Montserrat" pitchFamily="2" charset="77"/>
              </a:rPr>
              <a:t>Genom att ha en försäkringsutredare från Försäkringskassan fysiskt på plats hos Psykiatrin i Kristianstad och Hässleholm är ambitionen att åstadkomma ett välfungerande samarbete med samsyn mellan parterna kring vilken medicinsk information som är viktig i ett sjukskrivningsärende. </a:t>
            </a:r>
          </a:p>
          <a:p>
            <a:pPr>
              <a:lnSpc>
                <a:spcPct val="120000"/>
              </a:lnSpc>
              <a:spcBef>
                <a:spcPts val="800"/>
              </a:spcBef>
            </a:pPr>
            <a:r>
              <a:rPr lang="sv-SE" sz="1600" dirty="0">
                <a:latin typeface="Montserrat" pitchFamily="2" charset="77"/>
              </a:rPr>
              <a:t>Inom projektet genomför specialistpsykiatrin även utbildningsinsatser för Försäkringskassans medarbetare. </a:t>
            </a:r>
          </a:p>
          <a:p>
            <a:pPr>
              <a:lnSpc>
                <a:spcPct val="120000"/>
              </a:lnSpc>
              <a:spcBef>
                <a:spcPts val="800"/>
              </a:spcBef>
            </a:pPr>
            <a:r>
              <a:rPr lang="sv-SE" sz="1600" dirty="0">
                <a:latin typeface="Montserrat" pitchFamily="2" charset="77"/>
              </a:rPr>
              <a:t>Uttalade mål för projektet är förbättrad dialog och förståelse för varandras uppdrag. </a:t>
            </a:r>
          </a:p>
        </p:txBody>
      </p:sp>
    </p:spTree>
    <p:extLst>
      <p:ext uri="{BB962C8B-B14F-4D97-AF65-F5344CB8AC3E}">
        <p14:creationId xmlns:p14="http://schemas.microsoft.com/office/powerpoint/2010/main" val="2531427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1FCECC1-9B84-D869-91A4-E3F8157D46AD}"/>
              </a:ext>
            </a:extLst>
          </p:cNvPr>
          <p:cNvPicPr>
            <a:picLocks noChangeAspect="1"/>
          </p:cNvPicPr>
          <p:nvPr/>
        </p:nvPicPr>
        <p:blipFill>
          <a:blip r:embed="rId2"/>
          <a:stretch>
            <a:fillRect/>
          </a:stretch>
        </p:blipFill>
        <p:spPr>
          <a:xfrm>
            <a:off x="765244" y="1276831"/>
            <a:ext cx="10661512" cy="4304337"/>
          </a:xfrm>
          <a:prstGeom prst="rect">
            <a:avLst/>
          </a:prstGeom>
        </p:spPr>
      </p:pic>
    </p:spTree>
    <p:extLst>
      <p:ext uri="{BB962C8B-B14F-4D97-AF65-F5344CB8AC3E}">
        <p14:creationId xmlns:p14="http://schemas.microsoft.com/office/powerpoint/2010/main" val="3529910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025711-0070-5FF6-B30B-5622551F28C9}"/>
              </a:ext>
            </a:extLst>
          </p:cNvPr>
          <p:cNvSpPr>
            <a:spLocks noGrp="1"/>
          </p:cNvSpPr>
          <p:nvPr>
            <p:ph type="title"/>
          </p:nvPr>
        </p:nvSpPr>
        <p:spPr>
          <a:xfrm>
            <a:off x="4734986" y="504240"/>
            <a:ext cx="6597578" cy="1325563"/>
          </a:xfrm>
        </p:spPr>
        <p:txBody>
          <a:bodyPr/>
          <a:lstStyle/>
          <a:p>
            <a:r>
              <a:rPr kumimoji="0" lang="sv-SE" sz="3200" b="0" i="0" u="none" strike="noStrike" kern="1200" cap="none" spc="0" normalizeH="0" baseline="0" noProof="0" dirty="0">
                <a:ln>
                  <a:noFill/>
                </a:ln>
                <a:solidFill>
                  <a:prstClr val="black"/>
                </a:solidFill>
                <a:effectLst/>
                <a:uLnTx/>
                <a:uFillTx/>
                <a:latin typeface="Montserrat" pitchFamily="2" charset="77"/>
                <a:ea typeface="+mj-ea"/>
                <a:cs typeface="+mj-cs"/>
              </a:rPr>
              <a:t>Effekter – för organisationen</a:t>
            </a:r>
            <a:endParaRPr lang="sv-SE" dirty="0"/>
          </a:p>
        </p:txBody>
      </p:sp>
      <p:pic>
        <p:nvPicPr>
          <p:cNvPr id="6" name="Platshållare för bild 5" descr="En bild som visar utomhus, gräs, himmel, moln&#10;&#10;Automatiskt genererad beskrivning">
            <a:extLst>
              <a:ext uri="{FF2B5EF4-FFF2-40B4-BE49-F238E27FC236}">
                <a16:creationId xmlns:a16="http://schemas.microsoft.com/office/drawing/2014/main" id="{4F8801B8-C7FA-70D6-ADA6-24BE5FB452E1}"/>
              </a:ext>
            </a:extLst>
          </p:cNvPr>
          <p:cNvPicPr>
            <a:picLocks noGrp="1" noChangeAspect="1"/>
          </p:cNvPicPr>
          <p:nvPr>
            <p:ph type="pic" sz="quarter" idx="12"/>
          </p:nvPr>
        </p:nvPicPr>
        <p:blipFill>
          <a:blip r:embed="rId2"/>
          <a:srcRect l="19039" r="19039"/>
          <a:stretch>
            <a:fillRect/>
          </a:stretch>
        </p:blipFill>
        <p:spPr/>
      </p:pic>
      <p:sp>
        <p:nvSpPr>
          <p:cNvPr id="4" name="Platshållare för text 3">
            <a:extLst>
              <a:ext uri="{FF2B5EF4-FFF2-40B4-BE49-F238E27FC236}">
                <a16:creationId xmlns:a16="http://schemas.microsoft.com/office/drawing/2014/main" id="{3AFDFB96-E6A9-63F2-6F89-D7024B86B3F2}"/>
              </a:ext>
            </a:extLst>
          </p:cNvPr>
          <p:cNvSpPr>
            <a:spLocks noGrp="1"/>
          </p:cNvSpPr>
          <p:nvPr>
            <p:ph type="body" sz="quarter" idx="13"/>
          </p:nvPr>
        </p:nvSpPr>
        <p:spPr>
          <a:xfrm>
            <a:off x="4734986" y="1829803"/>
            <a:ext cx="7313194" cy="4835402"/>
          </a:xfrm>
        </p:spPr>
        <p:txBody>
          <a:bodyPr>
            <a:normAutofit fontScale="85000" lnSpcReduction="10000"/>
          </a:bodyPr>
          <a:lstStyle/>
          <a:p>
            <a:pPr>
              <a:lnSpc>
                <a:spcPct val="130000"/>
              </a:lnSpc>
            </a:pPr>
            <a:r>
              <a:rPr kumimoji="0" lang="sv-SE" sz="1600" b="1" i="0" u="none" strike="noStrike" kern="0" cap="none" spc="0" normalizeH="0" baseline="0" noProof="0" dirty="0">
                <a:ln>
                  <a:noFill/>
                </a:ln>
                <a:solidFill>
                  <a:srgbClr val="000000"/>
                </a:solidFill>
                <a:effectLst/>
                <a:uLnTx/>
                <a:uFillTx/>
                <a:latin typeface="Montserrat"/>
                <a:ea typeface="Aptos" panose="020B0004020202020204" pitchFamily="34" charset="0"/>
                <a:cs typeface="Helvetica" pitchFamily="2" charset="0"/>
              </a:rPr>
              <a:t>Psykiatrin</a:t>
            </a:r>
            <a:r>
              <a:rPr kumimoji="0" lang="sv-SE" sz="1600" b="0" i="0" u="none" strike="noStrike" kern="0" cap="none" spc="0" normalizeH="0" baseline="0" noProof="0" dirty="0">
                <a:ln>
                  <a:noFill/>
                </a:ln>
                <a:solidFill>
                  <a:srgbClr val="000000"/>
                </a:solidFill>
                <a:effectLst/>
                <a:uLnTx/>
                <a:uFillTx/>
                <a:latin typeface="Montserrat"/>
                <a:ea typeface="Aptos" panose="020B0004020202020204" pitchFamily="34" charset="0"/>
                <a:cs typeface="Helvetica" pitchFamily="2" charset="0"/>
              </a:rPr>
              <a:t> beskriver </a:t>
            </a:r>
            <a:r>
              <a:rPr kumimoji="0" lang="sv-SE" sz="1600" b="0" i="0" u="none" strike="noStrike" kern="1200" cap="none" spc="0" normalizeH="0" baseline="0" noProof="0" dirty="0">
                <a:ln>
                  <a:noFill/>
                </a:ln>
                <a:solidFill>
                  <a:prstClr val="black"/>
                </a:solidFill>
                <a:effectLst/>
                <a:uLnTx/>
                <a:uFillTx/>
                <a:latin typeface="Montserrat"/>
                <a:ea typeface="+mn-ea"/>
                <a:cs typeface="+mn-cs"/>
              </a:rPr>
              <a:t>en tydligt förbättrad samverkan i linje med projektmålen. </a:t>
            </a:r>
          </a:p>
          <a:p>
            <a:pPr>
              <a:lnSpc>
                <a:spcPct val="130000"/>
              </a:lnSpc>
            </a:pPr>
            <a:r>
              <a:rPr lang="sv-SE" sz="1600" dirty="0">
                <a:solidFill>
                  <a:prstClr val="black"/>
                </a:solidFill>
                <a:latin typeface="Montserrat"/>
              </a:rPr>
              <a:t>Utgångspunkt tas i en uppfattning för en </a:t>
            </a:r>
            <a:r>
              <a:rPr lang="sv-SE" sz="1600" u="sng" dirty="0">
                <a:solidFill>
                  <a:prstClr val="black"/>
                </a:solidFill>
                <a:latin typeface="Montserrat"/>
              </a:rPr>
              <a:t>förbättrad dialog </a:t>
            </a:r>
            <a:r>
              <a:rPr lang="sv-SE" sz="1600" dirty="0">
                <a:solidFill>
                  <a:prstClr val="black"/>
                </a:solidFill>
                <a:latin typeface="Montserrat"/>
              </a:rPr>
              <a:t>där försäkringsutredaren på plats blir en </a:t>
            </a:r>
            <a:r>
              <a:rPr lang="sv-SE" sz="1600" u="sng" dirty="0">
                <a:solidFill>
                  <a:prstClr val="black"/>
                </a:solidFill>
                <a:latin typeface="Montserrat"/>
              </a:rPr>
              <a:t>brygga mellan verksamheterna</a:t>
            </a:r>
            <a:r>
              <a:rPr lang="sv-SE" sz="1600" dirty="0">
                <a:solidFill>
                  <a:prstClr val="black"/>
                </a:solidFill>
                <a:latin typeface="Montserrat"/>
              </a:rPr>
              <a:t>. </a:t>
            </a:r>
          </a:p>
          <a:p>
            <a:pPr>
              <a:lnSpc>
                <a:spcPct val="130000"/>
              </a:lnSpc>
            </a:pPr>
            <a:endParaRPr lang="sv-SE" sz="300" kern="0" dirty="0">
              <a:solidFill>
                <a:srgbClr val="000000"/>
              </a:solidFill>
              <a:effectLst/>
              <a:latin typeface="Montserrat" pitchFamily="2" charset="77"/>
              <a:ea typeface="Aptos" panose="020B0004020202020204" pitchFamily="34" charset="0"/>
              <a:cs typeface="Helvetica" pitchFamily="2" charset="0"/>
            </a:endParaRPr>
          </a:p>
          <a:p>
            <a:pPr lvl="1">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sv-SE" sz="1400" i="1" kern="0" dirty="0">
                <a:solidFill>
                  <a:srgbClr val="000000"/>
                </a:solidFill>
                <a:effectLst/>
                <a:latin typeface="Montserrat" pitchFamily="2" charset="77"/>
                <a:ea typeface="Aptos" panose="020B0004020202020204" pitchFamily="34" charset="0"/>
                <a:cs typeface="Helvetica" pitchFamily="2" charset="0"/>
              </a:rPr>
              <a:t>Man får saker lösta fortare. </a:t>
            </a:r>
          </a:p>
          <a:p>
            <a:pPr lvl="1">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sv-SE" sz="1400" i="1" kern="0" dirty="0">
                <a:solidFill>
                  <a:srgbClr val="000000"/>
                </a:solidFill>
                <a:effectLst/>
                <a:latin typeface="Montserrat" pitchFamily="2" charset="77"/>
                <a:ea typeface="Aptos" panose="020B0004020202020204" pitchFamily="34" charset="0"/>
                <a:cs typeface="Helvetica" pitchFamily="2" charset="0"/>
              </a:rPr>
              <a:t>Det går mycket smidigare.</a:t>
            </a:r>
          </a:p>
          <a:p>
            <a:pPr lvl="1">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sv-SE" sz="1400" i="1" kern="0" dirty="0">
                <a:solidFill>
                  <a:srgbClr val="000000"/>
                </a:solidFill>
                <a:effectLst/>
                <a:latin typeface="Montserrat" pitchFamily="2" charset="77"/>
                <a:ea typeface="Aptos" panose="020B0004020202020204" pitchFamily="34" charset="0"/>
                <a:cs typeface="Helvetica" pitchFamily="2" charset="0"/>
              </a:rPr>
              <a:t>(Försäkringsutredaren) kom ner i rummet och kunde se problemet, hon kunde säga var patienten föll mellan stolarna. Det blir det ofta när det är psykisk ohälsa. Det gagnar hela samhället. </a:t>
            </a:r>
          </a:p>
          <a:p>
            <a:pPr lvl="1">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sv-SE" sz="1400" i="1" kern="0" dirty="0">
                <a:solidFill>
                  <a:srgbClr val="000000"/>
                </a:solidFill>
                <a:effectLst/>
                <a:latin typeface="Montserrat" pitchFamily="2" charset="77"/>
                <a:ea typeface="Aptos" panose="020B0004020202020204" pitchFamily="34" charset="0"/>
                <a:cs typeface="Helvetica" pitchFamily="2" charset="0"/>
              </a:rPr>
              <a:t>(Försäkringsutredarens) närvaro och kunskap hjälper oss som behandlare och läkarna att få en annan bild av hur man tänker kring sjukskrivning på </a:t>
            </a:r>
            <a:r>
              <a:rPr lang="sv-SE" sz="1400" i="1" kern="0" dirty="0" err="1">
                <a:solidFill>
                  <a:srgbClr val="000000"/>
                </a:solidFill>
                <a:effectLst/>
                <a:latin typeface="Montserrat" pitchFamily="2" charset="77"/>
                <a:ea typeface="Aptos" panose="020B0004020202020204" pitchFamily="34" charset="0"/>
                <a:cs typeface="Helvetica" pitchFamily="2" charset="0"/>
              </a:rPr>
              <a:t>Fk</a:t>
            </a:r>
            <a:r>
              <a:rPr lang="sv-SE" sz="1400" i="1" kern="0" dirty="0">
                <a:solidFill>
                  <a:srgbClr val="000000"/>
                </a:solidFill>
                <a:effectLst/>
                <a:latin typeface="Montserrat" pitchFamily="2" charset="77"/>
                <a:ea typeface="Aptos" panose="020B0004020202020204" pitchFamily="34" charset="0"/>
                <a:cs typeface="Helvetica" pitchFamily="2" charset="0"/>
              </a:rPr>
              <a:t>. Och det kanske gör att man inte alltid </a:t>
            </a:r>
            <a:r>
              <a:rPr lang="sv-SE" sz="1400" i="1" kern="0" dirty="0">
                <a:solidFill>
                  <a:srgbClr val="000000"/>
                </a:solidFill>
                <a:latin typeface="Montserrat" pitchFamily="2" charset="77"/>
                <a:ea typeface="Aptos" panose="020B0004020202020204" pitchFamily="34" charset="0"/>
                <a:cs typeface="Helvetica" pitchFamily="2" charset="0"/>
              </a:rPr>
              <a:t>ringer </a:t>
            </a:r>
            <a:r>
              <a:rPr lang="sv-SE" sz="1400" i="1" kern="0" dirty="0">
                <a:solidFill>
                  <a:srgbClr val="000000"/>
                </a:solidFill>
                <a:effectLst/>
                <a:latin typeface="Montserrat" pitchFamily="2" charset="77"/>
                <a:ea typeface="Aptos" panose="020B0004020202020204" pitchFamily="34" charset="0"/>
                <a:cs typeface="Helvetica" pitchFamily="2" charset="0"/>
              </a:rPr>
              <a:t>och frågar en handläggare. </a:t>
            </a:r>
            <a:br>
              <a:rPr lang="sv-SE" sz="1400" i="1" kern="0" dirty="0">
                <a:solidFill>
                  <a:srgbClr val="000000"/>
                </a:solidFill>
                <a:effectLst/>
                <a:latin typeface="Montserrat" pitchFamily="2" charset="77"/>
                <a:ea typeface="Aptos" panose="020B0004020202020204" pitchFamily="34" charset="0"/>
                <a:cs typeface="Helvetica" pitchFamily="2" charset="0"/>
              </a:rPr>
            </a:br>
            <a:r>
              <a:rPr lang="sv-SE" sz="1400" i="1" kern="0" dirty="0">
                <a:solidFill>
                  <a:srgbClr val="000000"/>
                </a:solidFill>
                <a:effectLst/>
                <a:latin typeface="Montserrat" pitchFamily="2" charset="77"/>
                <a:ea typeface="Aptos" panose="020B0004020202020204" pitchFamily="34" charset="0"/>
                <a:cs typeface="Helvetica" pitchFamily="2" charset="0"/>
              </a:rPr>
              <a:t>Att hon är på plats gör att man kan prata med henne och förklara vidare med patienten. Hur man kan lägga upp det när man förklarar för patienten Vi får en annan insikt i </a:t>
            </a:r>
            <a:r>
              <a:rPr lang="sv-SE" sz="1400" i="1" kern="0" dirty="0" err="1">
                <a:solidFill>
                  <a:srgbClr val="000000"/>
                </a:solidFill>
                <a:latin typeface="Montserrat" pitchFamily="2" charset="77"/>
                <a:ea typeface="Aptos" panose="020B0004020202020204" pitchFamily="34" charset="0"/>
                <a:cs typeface="Helvetica" pitchFamily="2" charset="0"/>
              </a:rPr>
              <a:t>F</a:t>
            </a:r>
            <a:r>
              <a:rPr lang="sv-SE" sz="1400" i="1" kern="0" dirty="0" err="1">
                <a:solidFill>
                  <a:srgbClr val="000000"/>
                </a:solidFill>
                <a:effectLst/>
                <a:latin typeface="Montserrat" pitchFamily="2" charset="77"/>
                <a:ea typeface="Aptos" panose="020B0004020202020204" pitchFamily="34" charset="0"/>
                <a:cs typeface="Helvetica" pitchFamily="2" charset="0"/>
              </a:rPr>
              <a:t>ks</a:t>
            </a:r>
            <a:r>
              <a:rPr lang="sv-SE" sz="1400" i="1" kern="0" dirty="0">
                <a:solidFill>
                  <a:srgbClr val="000000"/>
                </a:solidFill>
                <a:effectLst/>
                <a:latin typeface="Montserrat" pitchFamily="2" charset="77"/>
                <a:ea typeface="Aptos" panose="020B0004020202020204" pitchFamily="34" charset="0"/>
                <a:cs typeface="Helvetica" pitchFamily="2" charset="0"/>
              </a:rPr>
              <a:t> tänk och att vi tillsammans kan tänka ut bra vägar för patienten. Hon blir en bro mellan oss och dem. Att samarbetet känns mer på riktigt. </a:t>
            </a:r>
          </a:p>
          <a:p>
            <a:pPr lvl="1">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sv-SE" sz="1400" i="1" kern="0" dirty="0">
                <a:solidFill>
                  <a:srgbClr val="000000"/>
                </a:solidFill>
                <a:effectLst/>
                <a:latin typeface="Montserrat" pitchFamily="2" charset="77"/>
                <a:ea typeface="Aptos" panose="020B0004020202020204" pitchFamily="34" charset="0"/>
                <a:cs typeface="Helvetica" pitchFamily="2" charset="0"/>
              </a:rPr>
              <a:t>Det blir en kortare väg för läkaren när vi vet vad </a:t>
            </a:r>
            <a:r>
              <a:rPr lang="sv-SE" sz="1400" i="1" kern="0" dirty="0" err="1">
                <a:solidFill>
                  <a:srgbClr val="000000"/>
                </a:solidFill>
                <a:latin typeface="Montserrat" pitchFamily="2" charset="77"/>
                <a:ea typeface="Aptos" panose="020B0004020202020204" pitchFamily="34" charset="0"/>
                <a:cs typeface="Helvetica" pitchFamily="2" charset="0"/>
              </a:rPr>
              <a:t>F</a:t>
            </a:r>
            <a:r>
              <a:rPr lang="sv-SE" sz="1400" i="1" kern="0" dirty="0" err="1">
                <a:solidFill>
                  <a:srgbClr val="000000"/>
                </a:solidFill>
                <a:effectLst/>
                <a:latin typeface="Montserrat" pitchFamily="2" charset="77"/>
                <a:ea typeface="Aptos" panose="020B0004020202020204" pitchFamily="34" charset="0"/>
                <a:cs typeface="Helvetica" pitchFamily="2" charset="0"/>
              </a:rPr>
              <a:t>k</a:t>
            </a:r>
            <a:r>
              <a:rPr lang="sv-SE" sz="1400" i="1" kern="0" dirty="0">
                <a:solidFill>
                  <a:srgbClr val="000000"/>
                </a:solidFill>
                <a:effectLst/>
                <a:latin typeface="Montserrat" pitchFamily="2" charset="77"/>
                <a:ea typeface="Aptos" panose="020B0004020202020204" pitchFamily="34" charset="0"/>
                <a:cs typeface="Helvetica" pitchFamily="2" charset="0"/>
              </a:rPr>
              <a:t> är ute efter och förväntar sig. De delarna blir lättare när vi får mer information och det vi hart lärt oss mycket av. </a:t>
            </a:r>
            <a:endParaRPr lang="sv-SE" sz="1400" kern="100" dirty="0">
              <a:effectLst/>
              <a:latin typeface="Montserrat" pitchFamily="2" charset="77"/>
              <a:ea typeface="Aptos" panose="020B0004020202020204" pitchFamily="34" charset="0"/>
              <a:cs typeface="Times New Roman" panose="02020603050405020304" pitchFamily="18" charset="0"/>
            </a:endParaRPr>
          </a:p>
          <a:p>
            <a:pPr lvl="1">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sv-SE" sz="1400" kern="100" dirty="0">
              <a:effectLst/>
              <a:latin typeface="Montserrat" pitchFamily="2" charset="77"/>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8990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fade">
                                      <p:cBhvr>
                                        <p:cTn id="2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025711-0070-5FF6-B30B-5622551F28C9}"/>
              </a:ext>
            </a:extLst>
          </p:cNvPr>
          <p:cNvSpPr>
            <a:spLocks noGrp="1"/>
          </p:cNvSpPr>
          <p:nvPr>
            <p:ph type="title"/>
          </p:nvPr>
        </p:nvSpPr>
        <p:spPr>
          <a:xfrm>
            <a:off x="4734985" y="504240"/>
            <a:ext cx="7064079" cy="1325563"/>
          </a:xfrm>
        </p:spPr>
        <p:txBody>
          <a:bodyPr/>
          <a:lstStyle/>
          <a:p>
            <a:r>
              <a:rPr kumimoji="0" lang="sv-SE" sz="3200" b="0" i="0" u="none" strike="noStrike" kern="1200" cap="none" spc="0" normalizeH="0" baseline="0" noProof="0" dirty="0">
                <a:ln>
                  <a:noFill/>
                </a:ln>
                <a:solidFill>
                  <a:prstClr val="black"/>
                </a:solidFill>
                <a:effectLst/>
                <a:uLnTx/>
                <a:uFillTx/>
                <a:latin typeface="Montserrat" pitchFamily="2" charset="77"/>
                <a:ea typeface="+mj-ea"/>
                <a:cs typeface="+mj-cs"/>
              </a:rPr>
              <a:t>Effekter – för organisationen</a:t>
            </a:r>
            <a:endParaRPr lang="sv-SE" dirty="0"/>
          </a:p>
        </p:txBody>
      </p:sp>
      <p:pic>
        <p:nvPicPr>
          <p:cNvPr id="6" name="Platshållare för bild 5" descr="En bild som visar utomhus, gräs, himmel, moln&#10;&#10;Automatiskt genererad beskrivning">
            <a:extLst>
              <a:ext uri="{FF2B5EF4-FFF2-40B4-BE49-F238E27FC236}">
                <a16:creationId xmlns:a16="http://schemas.microsoft.com/office/drawing/2014/main" id="{BCB87E17-C4EF-B3D2-96C2-7A59C8D8E02B}"/>
              </a:ext>
            </a:extLst>
          </p:cNvPr>
          <p:cNvPicPr>
            <a:picLocks noGrp="1" noChangeAspect="1"/>
          </p:cNvPicPr>
          <p:nvPr>
            <p:ph type="pic" sz="quarter" idx="12"/>
          </p:nvPr>
        </p:nvPicPr>
        <p:blipFill>
          <a:blip r:embed="rId2"/>
          <a:srcRect l="19039" r="19039"/>
          <a:stretch>
            <a:fillRect/>
          </a:stretch>
        </p:blipFill>
        <p:spPr/>
      </p:pic>
      <p:sp>
        <p:nvSpPr>
          <p:cNvPr id="4" name="Platshållare för text 3">
            <a:extLst>
              <a:ext uri="{FF2B5EF4-FFF2-40B4-BE49-F238E27FC236}">
                <a16:creationId xmlns:a16="http://schemas.microsoft.com/office/drawing/2014/main" id="{3AFDFB96-E6A9-63F2-6F89-D7024B86B3F2}"/>
              </a:ext>
            </a:extLst>
          </p:cNvPr>
          <p:cNvSpPr>
            <a:spLocks noGrp="1"/>
          </p:cNvSpPr>
          <p:nvPr>
            <p:ph type="body" sz="quarter" idx="13"/>
          </p:nvPr>
        </p:nvSpPr>
        <p:spPr>
          <a:xfrm>
            <a:off x="4734986" y="1829803"/>
            <a:ext cx="7313194" cy="5028196"/>
          </a:xfrm>
        </p:spPr>
        <p:txBody>
          <a:bodyPr>
            <a:normAutofit/>
          </a:bodyPr>
          <a:lstStyle/>
          <a:p>
            <a:pPr>
              <a:lnSpc>
                <a:spcPct val="120000"/>
              </a:lnSpc>
            </a:pPr>
            <a:r>
              <a:rPr kumimoji="0" lang="sv-SE" sz="1400" b="1" i="0" u="none" strike="noStrike" kern="0" cap="none" spc="0" normalizeH="0" baseline="0" noProof="0" dirty="0">
                <a:ln>
                  <a:noFill/>
                </a:ln>
                <a:solidFill>
                  <a:srgbClr val="000000"/>
                </a:solidFill>
                <a:effectLst/>
                <a:uLnTx/>
                <a:uFillTx/>
                <a:latin typeface="Montserrat"/>
                <a:ea typeface="Aptos" panose="020B0004020202020204" pitchFamily="34" charset="0"/>
                <a:cs typeface="Helvetica" pitchFamily="2" charset="0"/>
              </a:rPr>
              <a:t>Försäkringskassan</a:t>
            </a:r>
            <a:r>
              <a:rPr kumimoji="0" lang="sv-SE" sz="1400" b="0" i="0" u="none" strike="noStrike" kern="0" cap="none" spc="0" normalizeH="0" baseline="0" noProof="0" dirty="0">
                <a:ln>
                  <a:noFill/>
                </a:ln>
                <a:solidFill>
                  <a:srgbClr val="000000"/>
                </a:solidFill>
                <a:effectLst/>
                <a:uLnTx/>
                <a:uFillTx/>
                <a:latin typeface="Montserrat"/>
                <a:ea typeface="Aptos" panose="020B0004020202020204" pitchFamily="34" charset="0"/>
                <a:cs typeface="Helvetica" pitchFamily="2" charset="0"/>
              </a:rPr>
              <a:t> beskriver </a:t>
            </a:r>
            <a:r>
              <a:rPr kumimoji="0" lang="sv-SE" sz="1400" b="0" i="0" u="none" strike="noStrike" kern="1200" cap="none" spc="0" normalizeH="0" baseline="0" noProof="0" dirty="0">
                <a:ln>
                  <a:noFill/>
                </a:ln>
                <a:solidFill>
                  <a:prstClr val="black"/>
                </a:solidFill>
                <a:effectLst/>
                <a:uLnTx/>
                <a:uFillTx/>
                <a:latin typeface="Montserrat"/>
                <a:ea typeface="+mn-ea"/>
                <a:cs typeface="+mn-cs"/>
              </a:rPr>
              <a:t>en tydligt </a:t>
            </a:r>
            <a:r>
              <a:rPr kumimoji="0" lang="sv-SE" sz="1400" b="0" i="0" u="sng" strike="noStrike" kern="1200" cap="none" spc="0" normalizeH="0" baseline="0" noProof="0" dirty="0">
                <a:ln>
                  <a:noFill/>
                </a:ln>
                <a:solidFill>
                  <a:prstClr val="black"/>
                </a:solidFill>
                <a:effectLst/>
                <a:uLnTx/>
                <a:uFillTx/>
                <a:latin typeface="Montserrat"/>
                <a:ea typeface="+mn-ea"/>
                <a:cs typeface="+mn-cs"/>
              </a:rPr>
              <a:t>förbättrad samverkan </a:t>
            </a:r>
            <a:r>
              <a:rPr kumimoji="0" lang="sv-SE" sz="1400" b="0" i="0" u="none" strike="noStrike" kern="1200" cap="none" spc="0" normalizeH="0" baseline="0" noProof="0" dirty="0">
                <a:ln>
                  <a:noFill/>
                </a:ln>
                <a:solidFill>
                  <a:prstClr val="black"/>
                </a:solidFill>
                <a:effectLst/>
                <a:uLnTx/>
                <a:uFillTx/>
                <a:latin typeface="Montserrat"/>
                <a:ea typeface="+mn-ea"/>
                <a:cs typeface="+mn-cs"/>
              </a:rPr>
              <a:t>enligt projektmålen, med utgångspunkt i en </a:t>
            </a:r>
            <a:r>
              <a:rPr kumimoji="0" lang="sv-SE" sz="1400" b="0" i="0" u="sng" strike="noStrike" kern="1200" cap="none" spc="0" normalizeH="0" baseline="0" noProof="0" dirty="0">
                <a:ln>
                  <a:noFill/>
                </a:ln>
                <a:solidFill>
                  <a:prstClr val="black"/>
                </a:solidFill>
                <a:effectLst/>
                <a:uLnTx/>
                <a:uFillTx/>
                <a:latin typeface="Montserrat"/>
                <a:ea typeface="+mn-ea"/>
                <a:cs typeface="+mn-cs"/>
              </a:rPr>
              <a:t>snabbare och bättre dialog </a:t>
            </a:r>
            <a:r>
              <a:rPr kumimoji="0" lang="sv-SE" sz="1400" b="0" i="0" u="none" strike="noStrike" kern="1200" cap="none" spc="0" normalizeH="0" baseline="0" noProof="0" dirty="0">
                <a:ln>
                  <a:noFill/>
                </a:ln>
                <a:solidFill>
                  <a:prstClr val="black"/>
                </a:solidFill>
                <a:effectLst/>
                <a:uLnTx/>
                <a:uFillTx/>
                <a:latin typeface="Montserrat"/>
                <a:ea typeface="+mn-ea"/>
                <a:cs typeface="+mn-cs"/>
              </a:rPr>
              <a:t>som skapar </a:t>
            </a:r>
            <a:r>
              <a:rPr kumimoji="0" lang="sv-SE" sz="1400" b="0" i="0" u="sng" strike="noStrike" kern="1200" cap="none" spc="0" normalizeH="0" baseline="0" noProof="0" dirty="0">
                <a:ln>
                  <a:noFill/>
                </a:ln>
                <a:solidFill>
                  <a:prstClr val="black"/>
                </a:solidFill>
                <a:effectLst/>
                <a:uLnTx/>
                <a:uFillTx/>
                <a:latin typeface="Montserrat"/>
                <a:ea typeface="+mn-ea"/>
                <a:cs typeface="+mn-cs"/>
              </a:rPr>
              <a:t>framdrift</a:t>
            </a:r>
            <a:r>
              <a:rPr kumimoji="0" lang="sv-SE" sz="1400" b="0" i="0" u="none" strike="noStrike" kern="1200" cap="none" spc="0" normalizeH="0" baseline="0" noProof="0" dirty="0">
                <a:ln>
                  <a:noFill/>
                </a:ln>
                <a:solidFill>
                  <a:prstClr val="black"/>
                </a:solidFill>
                <a:effectLst/>
                <a:uLnTx/>
                <a:uFillTx/>
                <a:latin typeface="Montserrat"/>
                <a:ea typeface="+mn-ea"/>
                <a:cs typeface="+mn-cs"/>
              </a:rPr>
              <a:t> i arbetet.</a:t>
            </a:r>
            <a:endParaRPr lang="sv-SE" sz="1800" kern="0" dirty="0">
              <a:solidFill>
                <a:srgbClr val="000000"/>
              </a:solidFill>
              <a:effectLst/>
              <a:latin typeface="Montserrat" pitchFamily="2" charset="77"/>
              <a:ea typeface="Aptos" panose="020B0004020202020204" pitchFamily="34" charset="0"/>
              <a:cs typeface="Helvetica" pitchFamily="2" charset="0"/>
            </a:endParaRPr>
          </a:p>
          <a:p>
            <a:pPr lvl="1">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sv-SE" sz="1200" i="1" kern="0" dirty="0">
                <a:solidFill>
                  <a:srgbClr val="000000"/>
                </a:solidFill>
                <a:effectLst/>
                <a:latin typeface="+mj-lt"/>
                <a:ea typeface="Aptos" panose="020B0004020202020204" pitchFamily="34" charset="0"/>
                <a:cs typeface="Helvetica" pitchFamily="2" charset="0"/>
              </a:rPr>
              <a:t>Samarbetet är mycket bra idag. Man kunde läsa att det inte var så bra kompletterat. Det är en helt annan dialog idag.</a:t>
            </a:r>
            <a:endParaRPr lang="sv-SE" sz="1200" i="1" kern="100" dirty="0">
              <a:effectLst/>
              <a:latin typeface="+mj-lt"/>
              <a:ea typeface="Aptos" panose="020B0004020202020204" pitchFamily="34" charset="0"/>
              <a:cs typeface="Times New Roman" panose="02020603050405020304" pitchFamily="18" charset="0"/>
            </a:endParaRPr>
          </a:p>
          <a:p>
            <a:pPr lvl="1">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sv-SE" sz="1200" i="1" kern="0" dirty="0">
                <a:solidFill>
                  <a:srgbClr val="000000"/>
                </a:solidFill>
                <a:latin typeface="+mj-lt"/>
                <a:ea typeface="Aptos" panose="020B0004020202020204" pitchFamily="34" charset="0"/>
                <a:cs typeface="Helvetica" pitchFamily="2" charset="0"/>
              </a:rPr>
              <a:t>Det är en kanongrej. Det leder till en förståelse för varandras roller,. Det som är svårt med utvärderingen av det är att det är en så stor omsättning av personer. Det saknas en kontinuitet </a:t>
            </a:r>
          </a:p>
          <a:p>
            <a:pPr lvl="1">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sv-SE" sz="1200" i="1" kern="0" dirty="0">
                <a:solidFill>
                  <a:srgbClr val="000000"/>
                </a:solidFill>
                <a:latin typeface="+mj-lt"/>
                <a:ea typeface="Aptos" panose="020B0004020202020204" pitchFamily="34" charset="0"/>
                <a:cs typeface="Helvetica" pitchFamily="2" charset="0"/>
              </a:rPr>
              <a:t>Det blir en tidsbesparing för oss och för läkare. Snabbt kan jag slänga iväg en fråga och få snabbt få svar. Annars ska jag lägga en förfrågan till läkare och sedan ska läkaren återkoppla till mig.</a:t>
            </a:r>
            <a:endParaRPr lang="sv-SE" sz="1200" i="1" kern="0" dirty="0">
              <a:solidFill>
                <a:srgbClr val="000000"/>
              </a:solidFill>
              <a:effectLst/>
              <a:latin typeface="+mj-lt"/>
              <a:ea typeface="Aptos" panose="020B0004020202020204" pitchFamily="34" charset="0"/>
              <a:cs typeface="Helvetica" pitchFamily="2" charset="0"/>
            </a:endParaRPr>
          </a:p>
          <a:p>
            <a:pPr lvl="1">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sv-SE" sz="1200" i="1" kern="0" dirty="0">
                <a:solidFill>
                  <a:srgbClr val="000000"/>
                </a:solidFill>
                <a:latin typeface="+mj-lt"/>
                <a:ea typeface="Aptos" panose="020B0004020202020204" pitchFamily="34" charset="0"/>
                <a:cs typeface="Helvetica" pitchFamily="2" charset="0"/>
              </a:rPr>
              <a:t>Jag kan tänka mig att hon skapar en </a:t>
            </a:r>
            <a:r>
              <a:rPr lang="sv-SE" sz="1200" b="1" i="1" kern="0" dirty="0">
                <a:solidFill>
                  <a:srgbClr val="000000"/>
                </a:solidFill>
                <a:latin typeface="+mj-lt"/>
                <a:ea typeface="Aptos" panose="020B0004020202020204" pitchFamily="34" charset="0"/>
                <a:cs typeface="Helvetica" pitchFamily="2" charset="0"/>
              </a:rPr>
              <a:t>relation</a:t>
            </a:r>
            <a:r>
              <a:rPr lang="sv-SE" sz="1200" i="1" kern="0" dirty="0">
                <a:solidFill>
                  <a:srgbClr val="000000"/>
                </a:solidFill>
                <a:latin typeface="+mj-lt"/>
                <a:ea typeface="Aptos" panose="020B0004020202020204" pitchFamily="34" charset="0"/>
                <a:cs typeface="Helvetica" pitchFamily="2" charset="0"/>
              </a:rPr>
              <a:t>. Vi har våra tankar kring hur en planering ska se ut, läkarna har sina tankar. Och det är ganska komplext ändå i relation till vad vi vill ha fram och där är relationen viktig för att kunna ha dialogen när det är två som möts i sina egna världar och begrepp för att kunna göra den så bra som möjligt. Det blir bättre planeringar, det blir ärenden som inte blir passiva. Om vi har den närheten till varandra så ska vi kunna göra bättre och aktiva planeringar. Steget mellan oss blir inte så långt</a:t>
            </a:r>
            <a:r>
              <a:rPr lang="sv-SE" sz="1300" kern="0" dirty="0">
                <a:solidFill>
                  <a:srgbClr val="000000"/>
                </a:solidFill>
                <a:latin typeface="+mj-lt"/>
                <a:ea typeface="Aptos" panose="020B0004020202020204" pitchFamily="34" charset="0"/>
                <a:cs typeface="Helvetica" pitchFamily="2" charset="0"/>
              </a:rPr>
              <a:t>.</a:t>
            </a:r>
            <a:endParaRPr lang="sv-SE" sz="1300" kern="100" dirty="0">
              <a:latin typeface="+mj-lt"/>
              <a:ea typeface="Aptos" panose="020B0004020202020204" pitchFamily="34" charset="0"/>
              <a:cs typeface="Times New Roman" panose="02020603050405020304" pitchFamily="18" charset="0"/>
            </a:endParaRPr>
          </a:p>
          <a:p>
            <a:pPr lvl="1">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sv-SE" sz="1700" kern="100" dirty="0">
              <a:effectLst/>
              <a:latin typeface="+mj-lt"/>
              <a:ea typeface="Aptos" panose="020B0004020202020204" pitchFamily="34" charset="0"/>
              <a:cs typeface="Times New Roman" panose="02020603050405020304" pitchFamily="18" charset="0"/>
            </a:endParaRPr>
          </a:p>
          <a:p>
            <a:pPr lvl="1">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sv-SE" sz="1700" kern="100" dirty="0">
              <a:effectLst/>
              <a:latin typeface="+mj-lt"/>
              <a:ea typeface="Aptos" panose="020B0004020202020204" pitchFamily="34" charset="0"/>
              <a:cs typeface="Times New Roman" panose="02020603050405020304" pitchFamily="18" charset="0"/>
            </a:endParaRPr>
          </a:p>
          <a:p>
            <a:pPr lvl="1">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sv-SE" sz="1400" kern="100" dirty="0">
              <a:effectLst/>
              <a:latin typeface="Montserrat" pitchFamily="2" charset="77"/>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2012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utomhus, gräs, himmel, moln&#10;&#10;Automatiskt genererad beskrivning">
            <a:extLst>
              <a:ext uri="{FF2B5EF4-FFF2-40B4-BE49-F238E27FC236}">
                <a16:creationId xmlns:a16="http://schemas.microsoft.com/office/drawing/2014/main" id="{BB294A25-4474-8C07-E160-19555EDC9210}"/>
              </a:ext>
            </a:extLst>
          </p:cNvPr>
          <p:cNvPicPr>
            <a:picLocks noGrp="1" noChangeAspect="1"/>
          </p:cNvPicPr>
          <p:nvPr>
            <p:ph type="pic" sz="quarter" idx="12"/>
          </p:nvPr>
        </p:nvPicPr>
        <p:blipFill>
          <a:blip r:embed="rId2"/>
          <a:srcRect l="19039" r="19039"/>
          <a:stretch>
            <a:fillRect/>
          </a:stretch>
        </p:blipFill>
        <p:spPr/>
      </p:pic>
      <p:sp>
        <p:nvSpPr>
          <p:cNvPr id="4" name="Platshållare för text 3">
            <a:extLst>
              <a:ext uri="{FF2B5EF4-FFF2-40B4-BE49-F238E27FC236}">
                <a16:creationId xmlns:a16="http://schemas.microsoft.com/office/drawing/2014/main" id="{3AFDFB96-E6A9-63F2-6F89-D7024B86B3F2}"/>
              </a:ext>
            </a:extLst>
          </p:cNvPr>
          <p:cNvSpPr>
            <a:spLocks noGrp="1"/>
          </p:cNvSpPr>
          <p:nvPr>
            <p:ph type="body" sz="quarter" idx="13"/>
          </p:nvPr>
        </p:nvSpPr>
        <p:spPr>
          <a:xfrm>
            <a:off x="4734427" y="2060155"/>
            <a:ext cx="6822267" cy="4075950"/>
          </a:xfrm>
        </p:spPr>
        <p:txBody>
          <a:bodyPr>
            <a:normAutofit/>
          </a:bodyPr>
          <a:lstStyle/>
          <a:p>
            <a:pPr marL="457200" lvl="1" indent="0" algn="ctr">
              <a:lnSpc>
                <a:spcPct val="120000"/>
              </a:lnSpc>
              <a:buNone/>
            </a:pPr>
            <a:r>
              <a:rPr lang="sv-SE" sz="1800" i="1" kern="100" dirty="0">
                <a:effectLst/>
                <a:latin typeface="+mj-lt"/>
                <a:ea typeface="Aptos" panose="020B0004020202020204" pitchFamily="34" charset="0"/>
                <a:cs typeface="Times New Roman" panose="02020603050405020304" pitchFamily="18" charset="0"/>
              </a:rPr>
              <a:t>Det har </a:t>
            </a:r>
            <a:r>
              <a:rPr lang="sv-SE" sz="1800" i="1" kern="100" dirty="0">
                <a:latin typeface="+mj-lt"/>
                <a:ea typeface="Aptos" panose="020B0004020202020204" pitchFamily="34" charset="0"/>
                <a:cs typeface="Times New Roman" panose="02020603050405020304" pitchFamily="18" charset="0"/>
              </a:rPr>
              <a:t>blivit </a:t>
            </a:r>
            <a:r>
              <a:rPr lang="sv-SE" sz="1800" i="1" kern="100" dirty="0">
                <a:effectLst/>
                <a:latin typeface="+mj-lt"/>
                <a:ea typeface="Aptos" panose="020B0004020202020204" pitchFamily="34" charset="0"/>
                <a:cs typeface="Times New Roman" panose="02020603050405020304" pitchFamily="18" charset="0"/>
              </a:rPr>
              <a:t>kortare handläggningstider, mindre skav, bättre förståelse för varandra och mindre irritation. </a:t>
            </a:r>
          </a:p>
          <a:p>
            <a:pPr marL="457200" lvl="1" indent="0" algn="ctr">
              <a:lnSpc>
                <a:spcPct val="120000"/>
              </a:lnSpc>
              <a:buNone/>
            </a:pPr>
            <a:endParaRPr lang="sv-SE" sz="1800" i="1" kern="100" dirty="0">
              <a:latin typeface="+mj-lt"/>
              <a:ea typeface="Aptos" panose="020B0004020202020204" pitchFamily="34" charset="0"/>
              <a:cs typeface="Times New Roman" panose="02020603050405020304" pitchFamily="18" charset="0"/>
            </a:endParaRPr>
          </a:p>
          <a:p>
            <a:pPr marL="457200" lvl="1" indent="0" algn="ctr">
              <a:lnSpc>
                <a:spcPct val="120000"/>
              </a:lnSpc>
              <a:buNone/>
            </a:pPr>
            <a:r>
              <a:rPr lang="sv-SE" sz="1800" i="1" kern="0" dirty="0">
                <a:solidFill>
                  <a:srgbClr val="000000"/>
                </a:solidFill>
                <a:effectLst/>
                <a:latin typeface="+mj-lt"/>
                <a:ea typeface="Aptos" panose="020B0004020202020204" pitchFamily="34" charset="0"/>
                <a:cs typeface="Helvetica" pitchFamily="2" charset="0"/>
              </a:rPr>
              <a:t>För psykiatrin är detta en av de viktigaste insatser man man gjort på länge. Att man har den här samverkan och att ha sakkunniga på plats, det är avgörande för oss. En av de jätteviktiga delarna, för vi har så många patienter med kontakt med Försäkringskassan och Arbetsförmedlingen. </a:t>
            </a:r>
          </a:p>
          <a:p>
            <a:pPr marL="457200" lvl="1" indent="0" algn="ctr">
              <a:lnSpc>
                <a:spcPct val="120000"/>
              </a:lnSpc>
              <a:buNone/>
            </a:pPr>
            <a:endParaRPr lang="sv-SE" sz="1800" i="1" kern="100" dirty="0">
              <a:effectLst/>
              <a:latin typeface="+mj-lt"/>
              <a:ea typeface="Aptos" panose="020B0004020202020204" pitchFamily="34" charset="0"/>
              <a:cs typeface="Times New Roman" panose="02020603050405020304" pitchFamily="18" charset="0"/>
            </a:endParaRPr>
          </a:p>
          <a:p>
            <a:pPr marL="457200" lvl="1" indent="0" algn="ctr">
              <a:lnSpc>
                <a:spcPct val="12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sv-SE" sz="1800" i="1" kern="0" dirty="0">
              <a:solidFill>
                <a:srgbClr val="000000"/>
              </a:solidFill>
              <a:effectLst/>
              <a:latin typeface="+mj-lt"/>
              <a:ea typeface="Aptos" panose="020B0004020202020204" pitchFamily="34" charset="0"/>
              <a:cs typeface="Helvetica" pitchFamily="2" charset="0"/>
            </a:endParaRPr>
          </a:p>
          <a:p>
            <a:pPr marL="457200" lvl="1" indent="0" algn="ctr">
              <a:lnSpc>
                <a:spcPct val="12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sv-SE" sz="1800" i="1" kern="100" dirty="0">
              <a:effectLst/>
              <a:latin typeface="+mj-lt"/>
              <a:ea typeface="Aptos" panose="020B0004020202020204" pitchFamily="34" charset="0"/>
              <a:cs typeface="Times New Roman" panose="02020603050405020304" pitchFamily="18" charset="0"/>
            </a:endParaRPr>
          </a:p>
          <a:p>
            <a:pPr marL="457200" lvl="1" indent="0" algn="ctr">
              <a:lnSpc>
                <a:spcPct val="12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sv-SE" sz="1800" i="1" kern="100" dirty="0">
              <a:effectLst/>
              <a:latin typeface="+mj-lt"/>
              <a:ea typeface="Aptos" panose="020B0004020202020204" pitchFamily="34" charset="0"/>
              <a:cs typeface="Times New Roman" panose="02020603050405020304" pitchFamily="18" charset="0"/>
            </a:endParaRPr>
          </a:p>
          <a:p>
            <a:pPr marL="457200" lvl="1" indent="0" algn="ctr">
              <a:lnSpc>
                <a:spcPct val="12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sv-SE" sz="1800" i="1"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03179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025711-0070-5FF6-B30B-5622551F28C9}"/>
              </a:ext>
            </a:extLst>
          </p:cNvPr>
          <p:cNvSpPr>
            <a:spLocks noGrp="1"/>
          </p:cNvSpPr>
          <p:nvPr>
            <p:ph type="title"/>
          </p:nvPr>
        </p:nvSpPr>
        <p:spPr/>
        <p:txBody>
          <a:bodyPr>
            <a:normAutofit/>
          </a:bodyPr>
          <a:lstStyle/>
          <a:p>
            <a:r>
              <a:rPr lang="sv-SE" sz="3200" dirty="0"/>
              <a:t>Vidareföring</a:t>
            </a:r>
          </a:p>
        </p:txBody>
      </p:sp>
      <p:pic>
        <p:nvPicPr>
          <p:cNvPr id="6" name="Platshållare för bild 5" descr="En bild som visar utomhus, gräs, himmel, moln&#10;&#10;Automatiskt genererad beskrivning">
            <a:extLst>
              <a:ext uri="{FF2B5EF4-FFF2-40B4-BE49-F238E27FC236}">
                <a16:creationId xmlns:a16="http://schemas.microsoft.com/office/drawing/2014/main" id="{3BF066B1-B22B-A76C-B240-7436940211A5}"/>
              </a:ext>
            </a:extLst>
          </p:cNvPr>
          <p:cNvPicPr>
            <a:picLocks noGrp="1" noChangeAspect="1"/>
          </p:cNvPicPr>
          <p:nvPr>
            <p:ph type="pic" sz="quarter" idx="12"/>
          </p:nvPr>
        </p:nvPicPr>
        <p:blipFill>
          <a:blip r:embed="rId2"/>
          <a:srcRect l="19039" r="19039"/>
          <a:stretch>
            <a:fillRect/>
          </a:stretch>
        </p:blipFill>
        <p:spPr/>
      </p:pic>
      <p:sp>
        <p:nvSpPr>
          <p:cNvPr id="4" name="Platshållare för text 3">
            <a:extLst>
              <a:ext uri="{FF2B5EF4-FFF2-40B4-BE49-F238E27FC236}">
                <a16:creationId xmlns:a16="http://schemas.microsoft.com/office/drawing/2014/main" id="{3AFDFB96-E6A9-63F2-6F89-D7024B86B3F2}"/>
              </a:ext>
            </a:extLst>
          </p:cNvPr>
          <p:cNvSpPr>
            <a:spLocks noGrp="1"/>
          </p:cNvSpPr>
          <p:nvPr>
            <p:ph type="body" sz="quarter" idx="13"/>
          </p:nvPr>
        </p:nvSpPr>
        <p:spPr>
          <a:xfrm>
            <a:off x="4734986" y="1829803"/>
            <a:ext cx="7313194" cy="4912520"/>
          </a:xfrm>
        </p:spPr>
        <p:txBody>
          <a:bodyPr>
            <a:normAutofit/>
          </a:bodyPr>
          <a:lstStyle/>
          <a:p>
            <a:pPr>
              <a:lnSpc>
                <a:spcPct val="120000"/>
              </a:lnSpc>
              <a:spcBef>
                <a:spcPts val="800"/>
              </a:spcBef>
            </a:pPr>
            <a:r>
              <a:rPr lang="sv-SE" sz="1400" kern="0" dirty="0">
                <a:solidFill>
                  <a:srgbClr val="000000"/>
                </a:solidFill>
                <a:effectLst/>
                <a:latin typeface="Montserrat" pitchFamily="2" charset="77"/>
                <a:ea typeface="Aptos" panose="020B0004020202020204" pitchFamily="34" charset="0"/>
                <a:cs typeface="Helvetica" pitchFamily="2" charset="0"/>
              </a:rPr>
              <a:t>Samstämmig önskan om fortsatt arbete enligt den upparbetade modellen. </a:t>
            </a:r>
          </a:p>
          <a:p>
            <a:pPr>
              <a:lnSpc>
                <a:spcPct val="120000"/>
              </a:lnSpc>
              <a:spcBef>
                <a:spcPts val="800"/>
              </a:spcBef>
            </a:pPr>
            <a:r>
              <a:rPr lang="sv-SE" sz="1400" kern="0" dirty="0">
                <a:solidFill>
                  <a:srgbClr val="000000"/>
                </a:solidFill>
                <a:latin typeface="Montserrat" pitchFamily="2" charset="77"/>
                <a:ea typeface="Aptos" panose="020B0004020202020204" pitchFamily="34" charset="0"/>
                <a:cs typeface="Helvetica" pitchFamily="2" charset="0"/>
              </a:rPr>
              <a:t>Grund för b</a:t>
            </a:r>
            <a:r>
              <a:rPr lang="sv-SE" sz="1400" kern="0" dirty="0">
                <a:solidFill>
                  <a:srgbClr val="000000"/>
                </a:solidFill>
                <a:effectLst/>
                <a:latin typeface="Montserrat" pitchFamily="2" charset="77"/>
                <a:ea typeface="Aptos" panose="020B0004020202020204" pitchFamily="34" charset="0"/>
                <a:cs typeface="Helvetica" pitchFamily="2" charset="0"/>
              </a:rPr>
              <a:t>ehovet av fortsatt arbete enligt arbetsmodellen tas i den </a:t>
            </a:r>
            <a:r>
              <a:rPr lang="sv-SE" sz="1400" u="sng" kern="0" dirty="0">
                <a:solidFill>
                  <a:srgbClr val="000000"/>
                </a:solidFill>
                <a:effectLst/>
                <a:latin typeface="Montserrat" pitchFamily="2" charset="77"/>
                <a:ea typeface="Aptos" panose="020B0004020202020204" pitchFamily="34" charset="0"/>
                <a:cs typeface="Helvetica" pitchFamily="2" charset="0"/>
              </a:rPr>
              <a:t>höga förändringstakten</a:t>
            </a:r>
            <a:r>
              <a:rPr lang="sv-SE" sz="1400" kern="0" dirty="0">
                <a:solidFill>
                  <a:srgbClr val="000000"/>
                </a:solidFill>
                <a:effectLst/>
                <a:latin typeface="Montserrat" pitchFamily="2" charset="77"/>
                <a:ea typeface="Aptos" panose="020B0004020202020204" pitchFamily="34" charset="0"/>
                <a:cs typeface="Helvetica" pitchFamily="2" charset="0"/>
              </a:rPr>
              <a:t> inom framför allt psykiatrin.</a:t>
            </a:r>
          </a:p>
          <a:p>
            <a:pPr lvl="1">
              <a:lnSpc>
                <a:spcPct val="120000"/>
              </a:lnSpc>
              <a:spcBef>
                <a:spcPts val="800"/>
              </a:spcBef>
            </a:pPr>
            <a:r>
              <a:rPr lang="sv-SE" sz="1200" i="1" kern="0" dirty="0">
                <a:solidFill>
                  <a:srgbClr val="000000"/>
                </a:solidFill>
                <a:effectLst/>
                <a:latin typeface="Montserrat" pitchFamily="2" charset="77"/>
                <a:ea typeface="Aptos" panose="020B0004020202020204" pitchFamily="34" charset="0"/>
                <a:cs typeface="Helvetica" pitchFamily="2" charset="0"/>
              </a:rPr>
              <a:t>Jag tycker att det ska fortsätta, så länge vi har sjuka behöver vi detta. Så länge vi har nya läkare och behandlare behövs detta. Även de tycker att Försäkringskassan är svåra. Detta samarbetet behövs framåt också för att vi ska förstå vad Försäkringskassan betyder. Det är intygen som läkaren är mest rädda för. </a:t>
            </a:r>
          </a:p>
          <a:p>
            <a:pPr lvl="1">
              <a:lnSpc>
                <a:spcPct val="120000"/>
              </a:lnSpc>
              <a:spcBef>
                <a:spcPts val="800"/>
              </a:spcBef>
            </a:pPr>
            <a:r>
              <a:rPr lang="sv-SE" sz="1200" i="1" kern="100" dirty="0">
                <a:effectLst/>
                <a:latin typeface="Montserrat" pitchFamily="2" charset="77"/>
                <a:ea typeface="Aptos" panose="020B0004020202020204" pitchFamily="34" charset="0"/>
                <a:cs typeface="Times New Roman" panose="02020603050405020304" pitchFamily="18" charset="0"/>
              </a:rPr>
              <a:t>Det blir svårare annars för det blir… om alla aktörer på var sin sida ska skapa nya tillitsförhållanden för att få till ett samarbete är det extremt ineffektivt. Det tar tid att skapa relationella komponenter. </a:t>
            </a:r>
          </a:p>
          <a:p>
            <a:pPr>
              <a:lnSpc>
                <a:spcPct val="120000"/>
              </a:lnSpc>
              <a:spcBef>
                <a:spcPts val="800"/>
              </a:spcBef>
            </a:pPr>
            <a:r>
              <a:rPr lang="sv-SE" sz="1400" kern="100" dirty="0">
                <a:latin typeface="+mj-lt"/>
                <a:ea typeface="Aptos" panose="020B0004020202020204" pitchFamily="34" charset="0"/>
                <a:cs typeface="Times New Roman" panose="02020603050405020304" pitchFamily="18" charset="0"/>
              </a:rPr>
              <a:t>Inga egentliga hinder förmedlas, men det väcks lyfts utmaningar i </a:t>
            </a:r>
            <a:r>
              <a:rPr lang="sv-SE" sz="1400" u="sng" kern="100" dirty="0">
                <a:latin typeface="+mj-lt"/>
                <a:ea typeface="Aptos" panose="020B0004020202020204" pitchFamily="34" charset="0"/>
                <a:cs typeface="Times New Roman" panose="02020603050405020304" pitchFamily="18" charset="0"/>
              </a:rPr>
              <a:t>förändrade förutsättningar </a:t>
            </a:r>
            <a:r>
              <a:rPr lang="sv-SE" sz="1400" kern="100" dirty="0">
                <a:latin typeface="+mj-lt"/>
                <a:ea typeface="Aptos" panose="020B0004020202020204" pitchFamily="34" charset="0"/>
                <a:cs typeface="Times New Roman" panose="02020603050405020304" pitchFamily="18" charset="0"/>
              </a:rPr>
              <a:t>hos Försäkringskassan kring upptagningsområde.</a:t>
            </a:r>
          </a:p>
          <a:p>
            <a:pPr lvl="1">
              <a:lnSpc>
                <a:spcPct val="120000"/>
              </a:lnSpc>
              <a:spcBef>
                <a:spcPts val="800"/>
              </a:spcBef>
            </a:pPr>
            <a:r>
              <a:rPr lang="sv-SE" sz="1200" i="1" kern="100" dirty="0">
                <a:effectLst/>
                <a:latin typeface="+mj-lt"/>
                <a:ea typeface="Aptos" panose="020B0004020202020204" pitchFamily="34" charset="0"/>
                <a:cs typeface="Times New Roman" panose="02020603050405020304" pitchFamily="18" charset="0"/>
              </a:rPr>
              <a:t>Det är så mycket ändringar hos oss (på Försäkringskassan), nu har jag inflöde från hela landet. Jag har bara något enstaka ärende på psykiatrin (i Kristianstad).</a:t>
            </a:r>
            <a:endParaRPr lang="sv-SE" sz="1800" kern="100" dirty="0">
              <a:effectLst/>
              <a:latin typeface="Montserrat" pitchFamily="2" charset="77"/>
              <a:ea typeface="Aptos" panose="020B0004020202020204" pitchFamily="34" charset="0"/>
              <a:cs typeface="Times New Roman" panose="02020603050405020304" pitchFamily="18" charset="0"/>
            </a:endParaRPr>
          </a:p>
          <a:p>
            <a:pPr lvl="1">
              <a:lnSpc>
                <a:spcPct val="120000"/>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sv-SE" sz="1800" kern="100" dirty="0">
              <a:effectLst/>
              <a:latin typeface="Montserrat" pitchFamily="2" charset="77"/>
              <a:ea typeface="Aptos" panose="020B0004020202020204" pitchFamily="34" charset="0"/>
              <a:cs typeface="Times New Roman" panose="02020603050405020304" pitchFamily="18" charset="0"/>
            </a:endParaRPr>
          </a:p>
          <a:p>
            <a:pPr lvl="1">
              <a:lnSpc>
                <a:spcPct val="120000"/>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sv-SE" sz="1400" kern="100" dirty="0">
              <a:effectLst/>
              <a:latin typeface="Montserrat" pitchFamily="2" charset="77"/>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466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025711-0070-5FF6-B30B-5622551F28C9}"/>
              </a:ext>
            </a:extLst>
          </p:cNvPr>
          <p:cNvSpPr>
            <a:spLocks noGrp="1"/>
          </p:cNvSpPr>
          <p:nvPr>
            <p:ph type="title"/>
          </p:nvPr>
        </p:nvSpPr>
        <p:spPr/>
        <p:txBody>
          <a:bodyPr>
            <a:normAutofit/>
          </a:bodyPr>
          <a:lstStyle/>
          <a:p>
            <a:r>
              <a:rPr lang="sv-SE" sz="3200" dirty="0"/>
              <a:t>Fortsatt utveckling</a:t>
            </a:r>
          </a:p>
        </p:txBody>
      </p:sp>
      <p:pic>
        <p:nvPicPr>
          <p:cNvPr id="6" name="Platshållare för bild 5" descr="En bild som visar utomhus, gräs, himmel, moln&#10;&#10;Automatiskt genererad beskrivning">
            <a:extLst>
              <a:ext uri="{FF2B5EF4-FFF2-40B4-BE49-F238E27FC236}">
                <a16:creationId xmlns:a16="http://schemas.microsoft.com/office/drawing/2014/main" id="{AF48F995-0692-DE47-F948-91BEE7A1AFEB}"/>
              </a:ext>
            </a:extLst>
          </p:cNvPr>
          <p:cNvPicPr>
            <a:picLocks noGrp="1" noChangeAspect="1"/>
          </p:cNvPicPr>
          <p:nvPr>
            <p:ph type="pic" sz="quarter" idx="12"/>
          </p:nvPr>
        </p:nvPicPr>
        <p:blipFill>
          <a:blip r:embed="rId2"/>
          <a:srcRect l="19039" r="19039"/>
          <a:stretch>
            <a:fillRect/>
          </a:stretch>
        </p:blipFill>
        <p:spPr/>
      </p:pic>
      <p:sp>
        <p:nvSpPr>
          <p:cNvPr id="4" name="Platshållare för text 3">
            <a:extLst>
              <a:ext uri="{FF2B5EF4-FFF2-40B4-BE49-F238E27FC236}">
                <a16:creationId xmlns:a16="http://schemas.microsoft.com/office/drawing/2014/main" id="{3AFDFB96-E6A9-63F2-6F89-D7024B86B3F2}"/>
              </a:ext>
            </a:extLst>
          </p:cNvPr>
          <p:cNvSpPr>
            <a:spLocks noGrp="1"/>
          </p:cNvSpPr>
          <p:nvPr>
            <p:ph type="body" sz="quarter" idx="13"/>
          </p:nvPr>
        </p:nvSpPr>
        <p:spPr>
          <a:xfrm>
            <a:off x="4734986" y="1829803"/>
            <a:ext cx="7313194" cy="3916279"/>
          </a:xfrm>
        </p:spPr>
        <p:txBody>
          <a:bodyPr>
            <a:normAutofit/>
          </a:bodyPr>
          <a:lstStyle/>
          <a:p>
            <a:pPr>
              <a:lnSpc>
                <a:spcPct val="120000"/>
              </a:lnSpc>
              <a:spcBef>
                <a:spcPts val="800"/>
              </a:spcBef>
            </a:pPr>
            <a:r>
              <a:rPr lang="sv-SE" sz="1400" kern="100" dirty="0">
                <a:latin typeface="Montserrat" pitchFamily="2" charset="77"/>
                <a:ea typeface="Aptos" panose="020B0004020202020204" pitchFamily="34" charset="0"/>
                <a:cs typeface="Times New Roman" panose="02020603050405020304" pitchFamily="18" charset="0"/>
              </a:rPr>
              <a:t>Det finns återkommande önskemål om </a:t>
            </a:r>
            <a:r>
              <a:rPr lang="sv-SE" sz="1400" u="sng" kern="100" dirty="0">
                <a:latin typeface="Montserrat" pitchFamily="2" charset="77"/>
                <a:ea typeface="Aptos" panose="020B0004020202020204" pitchFamily="34" charset="0"/>
                <a:cs typeface="Times New Roman" panose="02020603050405020304" pitchFamily="18" charset="0"/>
              </a:rPr>
              <a:t>breddad samverkan </a:t>
            </a:r>
            <a:r>
              <a:rPr lang="sv-SE" sz="1400" kern="100" dirty="0">
                <a:latin typeface="Montserrat" pitchFamily="2" charset="77"/>
                <a:ea typeface="Aptos" panose="020B0004020202020204" pitchFamily="34" charset="0"/>
                <a:cs typeface="Times New Roman" panose="02020603050405020304" pitchFamily="18" charset="0"/>
              </a:rPr>
              <a:t>som involverar Arbetsförmedlingen:</a:t>
            </a:r>
          </a:p>
          <a:p>
            <a:pPr lvl="1">
              <a:lnSpc>
                <a:spcPct val="120000"/>
              </a:lnSpc>
              <a:spcBef>
                <a:spcPts val="800"/>
              </a:spcBef>
            </a:pPr>
            <a:r>
              <a:rPr lang="sv-SE" sz="1200" i="1" kern="100" dirty="0">
                <a:effectLst/>
                <a:latin typeface="Montserrat" pitchFamily="2" charset="77"/>
                <a:ea typeface="Aptos" panose="020B0004020202020204" pitchFamily="34" charset="0"/>
                <a:cs typeface="Times New Roman" panose="02020603050405020304" pitchFamily="18" charset="0"/>
              </a:rPr>
              <a:t>Om det inte fortsätter så blir det hinder… Man behöver ha en viss tid. Någon form av kontakt behövs. Det hade varit bra om det var Arbetsförmedlinge</a:t>
            </a:r>
            <a:r>
              <a:rPr lang="sv-SE" sz="1200" i="1" kern="100" dirty="0">
                <a:latin typeface="Montserrat" pitchFamily="2" charset="77"/>
                <a:ea typeface="Aptos" panose="020B0004020202020204" pitchFamily="34" charset="0"/>
                <a:cs typeface="Times New Roman" panose="02020603050405020304" pitchFamily="18" charset="0"/>
              </a:rPr>
              <a:t>n </a:t>
            </a:r>
            <a:r>
              <a:rPr lang="sv-SE" sz="1200" i="1" kern="100" dirty="0">
                <a:effectLst/>
                <a:latin typeface="Montserrat" pitchFamily="2" charset="77"/>
                <a:ea typeface="Aptos" panose="020B0004020202020204" pitchFamily="34" charset="0"/>
                <a:cs typeface="Times New Roman" panose="02020603050405020304" pitchFamily="18" charset="0"/>
              </a:rPr>
              <a:t>också, så att det blir en smidigare ingång för patienterna. </a:t>
            </a:r>
          </a:p>
          <a:p>
            <a:pPr lvl="1">
              <a:lnSpc>
                <a:spcPct val="120000"/>
              </a:lnSpc>
              <a:spcBef>
                <a:spcPts val="800"/>
              </a:spcBef>
            </a:pPr>
            <a:r>
              <a:rPr lang="sv-SE" sz="1200" i="1" kern="100" dirty="0">
                <a:effectLst/>
                <a:latin typeface="Montserrat" pitchFamily="2" charset="77"/>
                <a:ea typeface="Aptos" panose="020B0004020202020204" pitchFamily="34" charset="0"/>
                <a:cs typeface="Times New Roman" panose="02020603050405020304" pitchFamily="18" charset="0"/>
              </a:rPr>
              <a:t>Jag hade velat utveckla med en från Arbetsförmedlinge</a:t>
            </a:r>
            <a:r>
              <a:rPr lang="sv-SE" sz="1200" i="1" kern="100" dirty="0">
                <a:latin typeface="Montserrat" pitchFamily="2" charset="77"/>
                <a:ea typeface="Aptos" panose="020B0004020202020204" pitchFamily="34" charset="0"/>
                <a:cs typeface="Times New Roman" panose="02020603050405020304" pitchFamily="18" charset="0"/>
              </a:rPr>
              <a:t>n</a:t>
            </a:r>
            <a:r>
              <a:rPr lang="sv-SE" sz="1200" i="1" kern="100" dirty="0">
                <a:effectLst/>
                <a:latin typeface="Montserrat" pitchFamily="2" charset="77"/>
                <a:ea typeface="Aptos" panose="020B0004020202020204" pitchFamily="34" charset="0"/>
                <a:cs typeface="Times New Roman" panose="02020603050405020304" pitchFamily="18" charset="0"/>
              </a:rPr>
              <a:t> som arbetar med funktionsnedsatta också. För vi har haft svårt att få igång det samarbete med Arbetsförmedlinge</a:t>
            </a:r>
            <a:r>
              <a:rPr lang="sv-SE" sz="1200" i="1" kern="100" dirty="0">
                <a:latin typeface="Montserrat" pitchFamily="2" charset="77"/>
                <a:ea typeface="Aptos" panose="020B0004020202020204" pitchFamily="34" charset="0"/>
                <a:cs typeface="Times New Roman" panose="02020603050405020304" pitchFamily="18" charset="0"/>
              </a:rPr>
              <a:t>n</a:t>
            </a:r>
            <a:r>
              <a:rPr lang="sv-SE" sz="1200" i="1" kern="100" dirty="0">
                <a:effectLst/>
                <a:latin typeface="Montserrat" pitchFamily="2" charset="77"/>
                <a:ea typeface="Aptos" panose="020B0004020202020204" pitchFamily="34" charset="0"/>
                <a:cs typeface="Times New Roman" panose="02020603050405020304" pitchFamily="18" charset="0"/>
              </a:rPr>
              <a:t> också. De behöver mer kunskap om psykisk ohälsa också. Det har inte förstått det från detta hållet. Det är inte så att man får en behandling och blir bra. De måste komma in här så att vi kan hjälpa dem vidare.</a:t>
            </a:r>
          </a:p>
          <a:p>
            <a:pPr lvl="1">
              <a:lnSpc>
                <a:spcPct val="120000"/>
              </a:lnSpc>
              <a:spcBef>
                <a:spcPts val="800"/>
              </a:spcBef>
            </a:pPr>
            <a:r>
              <a:rPr lang="sv-SE" sz="1200" i="1" kern="100" dirty="0">
                <a:effectLst/>
                <a:latin typeface="Montserrat" pitchFamily="2" charset="77"/>
                <a:ea typeface="Aptos" panose="020B0004020202020204" pitchFamily="34" charset="0"/>
                <a:cs typeface="Times New Roman" panose="02020603050405020304" pitchFamily="18" charset="0"/>
              </a:rPr>
              <a:t>Vi önskar att man kunde få med samma med Arbetsförmedlinge</a:t>
            </a:r>
            <a:r>
              <a:rPr lang="sv-SE" sz="1200" i="1" kern="100" dirty="0">
                <a:latin typeface="Montserrat" pitchFamily="2" charset="77"/>
                <a:ea typeface="Aptos" panose="020B0004020202020204" pitchFamily="34" charset="0"/>
                <a:cs typeface="Times New Roman" panose="02020603050405020304" pitchFamily="18" charset="0"/>
              </a:rPr>
              <a:t>n</a:t>
            </a:r>
            <a:r>
              <a:rPr lang="sv-SE" sz="1200" i="1" kern="100" dirty="0">
                <a:effectLst/>
                <a:latin typeface="Montserrat" pitchFamily="2" charset="77"/>
                <a:ea typeface="Aptos" panose="020B0004020202020204" pitchFamily="34" charset="0"/>
                <a:cs typeface="Times New Roman" panose="02020603050405020304" pitchFamily="18" charset="0"/>
              </a:rPr>
              <a:t> också. Att få in lite samma, att vi förstår våra befogenheter, tankar, vad vi har för regelverk vi måste följa. Framför allt vilka ramar vi har att jobba under från alla olika håll. Vilka begräsningar finns och vilka möjligheter. </a:t>
            </a:r>
            <a:endParaRPr lang="sv-SE" sz="1800" kern="100" dirty="0">
              <a:effectLst/>
              <a:latin typeface="Montserrat" pitchFamily="2" charset="77"/>
              <a:ea typeface="Aptos" panose="020B0004020202020204" pitchFamily="34" charset="0"/>
              <a:cs typeface="Times New Roman" panose="02020603050405020304" pitchFamily="18" charset="0"/>
            </a:endParaRPr>
          </a:p>
          <a:p>
            <a:pPr lvl="1">
              <a:lnSpc>
                <a:spcPct val="120000"/>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sv-SE" sz="1800" kern="100" dirty="0">
              <a:effectLst/>
              <a:latin typeface="Montserrat" pitchFamily="2" charset="77"/>
              <a:ea typeface="Aptos" panose="020B0004020202020204" pitchFamily="34" charset="0"/>
              <a:cs typeface="Times New Roman" panose="02020603050405020304" pitchFamily="18" charset="0"/>
            </a:endParaRPr>
          </a:p>
          <a:p>
            <a:pPr lvl="1">
              <a:lnSpc>
                <a:spcPct val="120000"/>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sv-SE" sz="1400" kern="100" dirty="0">
              <a:effectLst/>
              <a:latin typeface="Montserrat" pitchFamily="2" charset="77"/>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2475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025711-0070-5FF6-B30B-5622551F28C9}"/>
              </a:ext>
            </a:extLst>
          </p:cNvPr>
          <p:cNvSpPr>
            <a:spLocks noGrp="1"/>
          </p:cNvSpPr>
          <p:nvPr>
            <p:ph type="title"/>
          </p:nvPr>
        </p:nvSpPr>
        <p:spPr/>
        <p:txBody>
          <a:bodyPr/>
          <a:lstStyle/>
          <a:p>
            <a:r>
              <a:rPr lang="sv-SE" dirty="0"/>
              <a:t>Summering</a:t>
            </a:r>
          </a:p>
        </p:txBody>
      </p:sp>
      <p:pic>
        <p:nvPicPr>
          <p:cNvPr id="6" name="Platshållare för bild 5">
            <a:extLst>
              <a:ext uri="{FF2B5EF4-FFF2-40B4-BE49-F238E27FC236}">
                <a16:creationId xmlns:a16="http://schemas.microsoft.com/office/drawing/2014/main" id="{2D94A2C2-908D-7414-96C0-2F41AA8A9634}"/>
              </a:ext>
            </a:extLst>
          </p:cNvPr>
          <p:cNvPicPr>
            <a:picLocks noGrp="1" noChangeAspect="1"/>
          </p:cNvPicPr>
          <p:nvPr>
            <p:ph type="pic" sz="quarter" idx="12"/>
          </p:nvPr>
        </p:nvPicPr>
        <p:blipFill>
          <a:blip r:embed="rId2"/>
          <a:srcRect l="19039" r="19039"/>
          <a:stretch>
            <a:fillRect/>
          </a:stretch>
        </p:blipFill>
        <p:spPr/>
      </p:pic>
      <p:sp>
        <p:nvSpPr>
          <p:cNvPr id="4" name="Platshållare för text 3">
            <a:extLst>
              <a:ext uri="{FF2B5EF4-FFF2-40B4-BE49-F238E27FC236}">
                <a16:creationId xmlns:a16="http://schemas.microsoft.com/office/drawing/2014/main" id="{3AFDFB96-E6A9-63F2-6F89-D7024B86B3F2}"/>
              </a:ext>
            </a:extLst>
          </p:cNvPr>
          <p:cNvSpPr>
            <a:spLocks noGrp="1"/>
          </p:cNvSpPr>
          <p:nvPr>
            <p:ph type="body" sz="quarter" idx="13"/>
          </p:nvPr>
        </p:nvSpPr>
        <p:spPr>
          <a:xfrm>
            <a:off x="4734986" y="1829803"/>
            <a:ext cx="7313194" cy="4638174"/>
          </a:xfrm>
        </p:spPr>
        <p:txBody>
          <a:bodyPr>
            <a:noAutofit/>
          </a:bodyPr>
          <a:lstStyle/>
          <a:p>
            <a:r>
              <a:rPr lang="sv-SE" sz="1400" kern="0" dirty="0">
                <a:solidFill>
                  <a:srgbClr val="000000"/>
                </a:solidFill>
                <a:effectLst/>
                <a:latin typeface="+mj-lt"/>
                <a:ea typeface="Aptos" panose="020B0004020202020204" pitchFamily="34" charset="0"/>
                <a:cs typeface="Helvetica" pitchFamily="2" charset="0"/>
              </a:rPr>
              <a:t>Mycket uppskattad insats från samtliga tillfrågade.</a:t>
            </a:r>
          </a:p>
          <a:p>
            <a:r>
              <a:rPr lang="sv-SE" sz="1400" kern="0" dirty="0">
                <a:solidFill>
                  <a:srgbClr val="000000"/>
                </a:solidFill>
                <a:effectLst/>
                <a:latin typeface="+mj-lt"/>
                <a:ea typeface="Aptos" panose="020B0004020202020204" pitchFamily="34" charset="0"/>
                <a:cs typeface="Helvetica" pitchFamily="2" charset="0"/>
              </a:rPr>
              <a:t>Mervärden har tydlig koppling till uppsatta mål kring f</a:t>
            </a:r>
            <a:r>
              <a:rPr lang="sv-SE" sz="1400" dirty="0">
                <a:latin typeface="+mj-lt"/>
              </a:rPr>
              <a:t>örbättrad dialog och förståelse för varandras uppdrag samt i förlängningen bättre samverkan. </a:t>
            </a:r>
          </a:p>
          <a:p>
            <a:r>
              <a:rPr lang="sv-SE" sz="1400" dirty="0">
                <a:latin typeface="+mj-lt"/>
              </a:rPr>
              <a:t>Beskrivningar av en förbättrad arbetssituation för personal där ökad trygghet och tidsbesparing bidrar till ökad arbetstillfredsställelse. </a:t>
            </a:r>
          </a:p>
          <a:p>
            <a:r>
              <a:rPr lang="sv-SE" sz="1400" dirty="0">
                <a:latin typeface="+mj-lt"/>
              </a:rPr>
              <a:t>Även om det är mer osäkert ges beskrivningar av indirekta effekter för patienter i termer av ökad rättssäkerhet, ökad trygghet och snabbare handläggning, vilket i förlängningen antas bidra till minskad ohälsa. </a:t>
            </a:r>
          </a:p>
          <a:p>
            <a:r>
              <a:rPr lang="sv-SE" sz="1400" dirty="0">
                <a:latin typeface="+mj-lt"/>
              </a:rPr>
              <a:t>Den upparbetade relationen mellan Försäkringsutredaren och berörda yrkesgrupper beskrivs som en nyckelfaktor.</a:t>
            </a:r>
          </a:p>
          <a:p>
            <a:r>
              <a:rPr lang="sv-SE" sz="1400" dirty="0">
                <a:latin typeface="+mj-lt"/>
              </a:rPr>
              <a:t>Den ökade tillgängligheten till kunskap om sjukförsäkringen samt aktuell information kring patientens förutsättningar beskrivs som avgörande i en kontext där det finns en hög grad av rörlighet när det gäller såväl personal som regelverk.  </a:t>
            </a:r>
          </a:p>
          <a:p>
            <a:r>
              <a:rPr lang="sv-SE" sz="1400" kern="0" dirty="0">
                <a:solidFill>
                  <a:srgbClr val="000000"/>
                </a:solidFill>
                <a:effectLst/>
                <a:latin typeface="+mj-lt"/>
                <a:ea typeface="Aptos" panose="020B0004020202020204" pitchFamily="34" charset="0"/>
                <a:cs typeface="Helvetica" pitchFamily="2" charset="0"/>
              </a:rPr>
              <a:t>Uttalad önskan om vidareföring efter projektslut samt utveckling av arbetsmodellen med medverkan från Arbetsförmedlingen. </a:t>
            </a:r>
          </a:p>
          <a:p>
            <a:pPr lvl="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sv-SE" sz="1400" kern="100" dirty="0">
              <a:effectLst/>
              <a:latin typeface="+mj-lt"/>
              <a:ea typeface="Aptos" panose="020B0004020202020204" pitchFamily="34" charset="0"/>
              <a:cs typeface="Times New Roman" panose="02020603050405020304" pitchFamily="18" charset="0"/>
            </a:endParaRPr>
          </a:p>
          <a:p>
            <a:pPr lvl="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sv-SE" sz="1400"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551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a:extLst>
              <a:ext uri="{FF2B5EF4-FFF2-40B4-BE49-F238E27FC236}">
                <a16:creationId xmlns:a16="http://schemas.microsoft.com/office/drawing/2014/main" id="{2D94A2C2-908D-7414-96C0-2F41AA8A9634}"/>
              </a:ext>
            </a:extLst>
          </p:cNvPr>
          <p:cNvPicPr>
            <a:picLocks noGrp="1" noChangeAspect="1"/>
          </p:cNvPicPr>
          <p:nvPr>
            <p:ph type="pic" sz="quarter" idx="12"/>
          </p:nvPr>
        </p:nvPicPr>
        <p:blipFill>
          <a:blip r:embed="rId2"/>
          <a:srcRect l="19039" r="19039"/>
          <a:stretch>
            <a:fillRect/>
          </a:stretch>
        </p:blipFill>
        <p:spPr/>
      </p:pic>
      <p:sp>
        <p:nvSpPr>
          <p:cNvPr id="4" name="Platshållare för text 3">
            <a:extLst>
              <a:ext uri="{FF2B5EF4-FFF2-40B4-BE49-F238E27FC236}">
                <a16:creationId xmlns:a16="http://schemas.microsoft.com/office/drawing/2014/main" id="{3AFDFB96-E6A9-63F2-6F89-D7024B86B3F2}"/>
              </a:ext>
            </a:extLst>
          </p:cNvPr>
          <p:cNvSpPr>
            <a:spLocks noGrp="1"/>
          </p:cNvSpPr>
          <p:nvPr>
            <p:ph type="body" sz="quarter" idx="13"/>
          </p:nvPr>
        </p:nvSpPr>
        <p:spPr>
          <a:xfrm>
            <a:off x="5490765" y="2424947"/>
            <a:ext cx="5836598" cy="3548507"/>
          </a:xfrm>
        </p:spPr>
        <p:txBody>
          <a:bodyPr>
            <a:noAutofit/>
          </a:bodyPr>
          <a:lstStyle/>
          <a:p>
            <a:pPr marL="0" indent="0" algn="ctr">
              <a:lnSpc>
                <a:spcPct val="12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sv-SE" sz="2000" i="1" kern="0" dirty="0">
                <a:solidFill>
                  <a:srgbClr val="000000"/>
                </a:solidFill>
                <a:effectLst/>
                <a:latin typeface="+mj-lt"/>
                <a:ea typeface="Aptos" panose="020B0004020202020204" pitchFamily="34" charset="0"/>
                <a:cs typeface="Helvetica" pitchFamily="2" charset="0"/>
              </a:rPr>
              <a:t>Det är en enorm skillnad. Vi kommunicerar mycket bättre, vi är inte lika arga på varandra längre. </a:t>
            </a:r>
            <a:endParaRPr lang="sv-SE" sz="2000" i="1"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97862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C7EF9B42-C502-419E-B0AE-FBCC8EF90977}"/>
              </a:ext>
            </a:extLst>
          </p:cNvPr>
          <p:cNvSpPr/>
          <p:nvPr/>
        </p:nvSpPr>
        <p:spPr>
          <a:xfrm>
            <a:off x="-1" y="0"/>
            <a:ext cx="7638335" cy="6858000"/>
          </a:xfrm>
          <a:prstGeom prst="rect">
            <a:avLst/>
          </a:prstGeom>
          <a:solidFill>
            <a:srgbClr val="E9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Bildobjekt 2">
            <a:extLst>
              <a:ext uri="{FF2B5EF4-FFF2-40B4-BE49-F238E27FC236}">
                <a16:creationId xmlns:a16="http://schemas.microsoft.com/office/drawing/2014/main" id="{B11E08A7-9856-41E0-B6EB-BD85B54310D6}"/>
              </a:ext>
            </a:extLst>
          </p:cNvPr>
          <p:cNvPicPr>
            <a:picLocks noChangeAspect="1"/>
          </p:cNvPicPr>
          <p:nvPr/>
        </p:nvPicPr>
        <p:blipFill>
          <a:blip r:embed="rId3">
            <a:alphaModFix amt="20000"/>
          </a:blip>
          <a:srcRect/>
          <a:stretch/>
        </p:blipFill>
        <p:spPr>
          <a:xfrm>
            <a:off x="0" y="-1"/>
            <a:ext cx="7638333" cy="6950815"/>
          </a:xfrm>
          <a:prstGeom prst="rect">
            <a:avLst/>
          </a:prstGeom>
        </p:spPr>
      </p:pic>
      <p:pic>
        <p:nvPicPr>
          <p:cNvPr id="8" name="Bildobjekt 7">
            <a:extLst>
              <a:ext uri="{FF2B5EF4-FFF2-40B4-BE49-F238E27FC236}">
                <a16:creationId xmlns:a16="http://schemas.microsoft.com/office/drawing/2014/main" id="{ABEE8866-78B0-4DC2-A695-40E7B398F3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71007" y="0"/>
            <a:ext cx="2496317" cy="3870968"/>
          </a:xfrm>
          <a:prstGeom prst="rect">
            <a:avLst/>
          </a:prstGeom>
        </p:spPr>
      </p:pic>
      <p:sp>
        <p:nvSpPr>
          <p:cNvPr id="16" name="Platshållare för innehåll 13">
            <a:extLst>
              <a:ext uri="{FF2B5EF4-FFF2-40B4-BE49-F238E27FC236}">
                <a16:creationId xmlns:a16="http://schemas.microsoft.com/office/drawing/2014/main" id="{D0B47B11-FD68-45CA-8935-F83000D6B1C2}"/>
              </a:ext>
            </a:extLst>
          </p:cNvPr>
          <p:cNvSpPr txBox="1">
            <a:spLocks/>
          </p:cNvSpPr>
          <p:nvPr/>
        </p:nvSpPr>
        <p:spPr>
          <a:xfrm>
            <a:off x="8443239" y="3265713"/>
            <a:ext cx="3205378" cy="209643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sv-SE" sz="2000" dirty="0"/>
              <a:t>Joakim Tranquist</a:t>
            </a:r>
          </a:p>
          <a:p>
            <a:pPr marL="0" indent="0" algn="ctr">
              <a:buFont typeface="Wingdings" panose="05000000000000000000" pitchFamily="2" charset="2"/>
              <a:buNone/>
            </a:pPr>
            <a:r>
              <a:rPr lang="sv-SE" sz="2000" dirty="0" err="1"/>
              <a:t>www.utvardering.se</a:t>
            </a:r>
            <a:endParaRPr lang="sv-SE" sz="2000" dirty="0"/>
          </a:p>
          <a:p>
            <a:pPr marL="0" indent="0" algn="ctr">
              <a:buFont typeface="Wingdings" panose="05000000000000000000" pitchFamily="2" charset="2"/>
              <a:buNone/>
            </a:pPr>
            <a:r>
              <a:rPr lang="sv-SE" sz="2000" dirty="0" err="1"/>
              <a:t>joakim@utvardering.se</a:t>
            </a:r>
            <a:endParaRPr lang="sv-SE" sz="2000" dirty="0"/>
          </a:p>
        </p:txBody>
      </p:sp>
    </p:spTree>
    <p:extLst>
      <p:ext uri="{BB962C8B-B14F-4D97-AF65-F5344CB8AC3E}">
        <p14:creationId xmlns:p14="http://schemas.microsoft.com/office/powerpoint/2010/main" val="1319989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76811E-5CCD-7BB5-AB54-7FC2FB9519DD}"/>
              </a:ext>
            </a:extLst>
          </p:cNvPr>
          <p:cNvSpPr>
            <a:spLocks noGrp="1"/>
          </p:cNvSpPr>
          <p:nvPr>
            <p:ph type="title"/>
          </p:nvPr>
        </p:nvSpPr>
        <p:spPr/>
        <p:txBody>
          <a:bodyPr>
            <a:normAutofit/>
          </a:bodyPr>
          <a:lstStyle/>
          <a:p>
            <a:r>
              <a:rPr lang="sv-SE" sz="3200" dirty="0"/>
              <a:t>Övergripande frågor</a:t>
            </a:r>
          </a:p>
        </p:txBody>
      </p:sp>
      <p:pic>
        <p:nvPicPr>
          <p:cNvPr id="6" name="Platshållare för bild 5" descr="En bild som visar utomhus, gräs, himmel, moln&#10;&#10;Automatiskt genererad beskrivning">
            <a:extLst>
              <a:ext uri="{FF2B5EF4-FFF2-40B4-BE49-F238E27FC236}">
                <a16:creationId xmlns:a16="http://schemas.microsoft.com/office/drawing/2014/main" id="{F06C767F-4E43-8A0E-FAE6-6006AFB105AA}"/>
              </a:ext>
            </a:extLst>
          </p:cNvPr>
          <p:cNvPicPr>
            <a:picLocks noGrp="1" noChangeAspect="1"/>
          </p:cNvPicPr>
          <p:nvPr>
            <p:ph type="pic" sz="quarter" idx="12"/>
          </p:nvPr>
        </p:nvPicPr>
        <p:blipFill>
          <a:blip r:embed="rId2"/>
          <a:srcRect l="19039" r="19039"/>
          <a:stretch>
            <a:fillRect/>
          </a:stretch>
        </p:blipFill>
        <p:spPr/>
      </p:pic>
      <p:sp>
        <p:nvSpPr>
          <p:cNvPr id="4" name="Platshållare för text 3">
            <a:extLst>
              <a:ext uri="{FF2B5EF4-FFF2-40B4-BE49-F238E27FC236}">
                <a16:creationId xmlns:a16="http://schemas.microsoft.com/office/drawing/2014/main" id="{FC0A1F61-0D39-FD4F-C1C3-E7B3B5E0E9F4}"/>
              </a:ext>
            </a:extLst>
          </p:cNvPr>
          <p:cNvSpPr>
            <a:spLocks noGrp="1"/>
          </p:cNvSpPr>
          <p:nvPr>
            <p:ph type="body" sz="quarter" idx="13"/>
          </p:nvPr>
        </p:nvSpPr>
        <p:spPr>
          <a:xfrm>
            <a:off x="4734986" y="1829803"/>
            <a:ext cx="7152773" cy="3916279"/>
          </a:xfrm>
        </p:spPr>
        <p:txBody>
          <a:bodyPr>
            <a:normAutofit/>
          </a:bodyPr>
          <a:lstStyle/>
          <a:p>
            <a:r>
              <a:rPr lang="sv-SE" sz="1800" dirty="0">
                <a:latin typeface="Montserrat" pitchFamily="2" charset="77"/>
              </a:rPr>
              <a:t>Utvärderingen har utgått från följande frågeställningar:</a:t>
            </a:r>
          </a:p>
          <a:p>
            <a:endParaRPr lang="sv-SE" sz="1600" dirty="0">
              <a:latin typeface="Montserrat" pitchFamily="2" charset="77"/>
            </a:endParaRPr>
          </a:p>
          <a:p>
            <a:pPr lvl="1">
              <a:lnSpc>
                <a:spcPct val="120000"/>
              </a:lnSpc>
              <a:spcBef>
                <a:spcPts val="800"/>
              </a:spcBef>
            </a:pPr>
            <a:r>
              <a:rPr lang="sv-SE" sz="1600" dirty="0">
                <a:latin typeface="Montserrat" pitchFamily="2" charset="77"/>
              </a:rPr>
              <a:t>Har förståelsen för organisationernas olika uppdrag ökat?</a:t>
            </a:r>
          </a:p>
          <a:p>
            <a:pPr lvl="1">
              <a:lnSpc>
                <a:spcPct val="120000"/>
              </a:lnSpc>
              <a:spcBef>
                <a:spcPts val="800"/>
              </a:spcBef>
            </a:pPr>
            <a:r>
              <a:rPr lang="sv-SE" sz="1600" dirty="0">
                <a:latin typeface="Montserrat" pitchFamily="2" charset="77"/>
              </a:rPr>
              <a:t>Har det underlättat arbetet i vardagen och bidragit till en bättre arbetssituation?</a:t>
            </a:r>
          </a:p>
          <a:p>
            <a:pPr lvl="1">
              <a:lnSpc>
                <a:spcPct val="120000"/>
              </a:lnSpc>
              <a:spcBef>
                <a:spcPts val="800"/>
              </a:spcBef>
            </a:pPr>
            <a:r>
              <a:rPr lang="sv-SE" sz="1600" dirty="0">
                <a:latin typeface="Montserrat" pitchFamily="2" charset="77"/>
              </a:rPr>
              <a:t>Hur har individen påverkats?</a:t>
            </a:r>
          </a:p>
          <a:p>
            <a:pPr lvl="1">
              <a:lnSpc>
                <a:spcPct val="120000"/>
              </a:lnSpc>
              <a:spcBef>
                <a:spcPts val="800"/>
              </a:spcBef>
            </a:pPr>
            <a:r>
              <a:rPr lang="sv-SE" sz="1600" dirty="0">
                <a:latin typeface="Montserrat" pitchFamily="2" charset="77"/>
              </a:rPr>
              <a:t>Vilka möjligheter finns till fortsatt vidareföring av arbetsmodellen?</a:t>
            </a:r>
          </a:p>
          <a:p>
            <a:pPr lvl="1">
              <a:lnSpc>
                <a:spcPct val="120000"/>
              </a:lnSpc>
              <a:spcBef>
                <a:spcPts val="800"/>
              </a:spcBef>
            </a:pPr>
            <a:r>
              <a:rPr lang="sv-SE" sz="1600" dirty="0">
                <a:latin typeface="Montserrat" pitchFamily="2" charset="77"/>
              </a:rPr>
              <a:t>Vilken utveckling önskas framåt?</a:t>
            </a:r>
          </a:p>
          <a:p>
            <a:endParaRPr lang="sv-SE" sz="1800" dirty="0">
              <a:latin typeface="Montserrat" pitchFamily="2" charset="77"/>
            </a:endParaRPr>
          </a:p>
        </p:txBody>
      </p:sp>
    </p:spTree>
    <p:extLst>
      <p:ext uri="{BB962C8B-B14F-4D97-AF65-F5344CB8AC3E}">
        <p14:creationId xmlns:p14="http://schemas.microsoft.com/office/powerpoint/2010/main" val="2384957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76811E-5CCD-7BB5-AB54-7FC2FB9519DD}"/>
              </a:ext>
            </a:extLst>
          </p:cNvPr>
          <p:cNvSpPr>
            <a:spLocks noGrp="1"/>
          </p:cNvSpPr>
          <p:nvPr>
            <p:ph type="title"/>
          </p:nvPr>
        </p:nvSpPr>
        <p:spPr/>
        <p:txBody>
          <a:bodyPr/>
          <a:lstStyle/>
          <a:p>
            <a:r>
              <a:rPr lang="sv-SE" sz="3200" dirty="0"/>
              <a:t>Genomförande</a:t>
            </a:r>
            <a:endParaRPr lang="sv-SE" dirty="0"/>
          </a:p>
        </p:txBody>
      </p:sp>
      <p:pic>
        <p:nvPicPr>
          <p:cNvPr id="6" name="Platshållare för bild 5" descr="En bild som visar utomhus, gräs, himmel, moln&#10;&#10;Automatiskt genererad beskrivning">
            <a:extLst>
              <a:ext uri="{FF2B5EF4-FFF2-40B4-BE49-F238E27FC236}">
                <a16:creationId xmlns:a16="http://schemas.microsoft.com/office/drawing/2014/main" id="{3B681CBF-07FE-5096-A80B-5A583A334A29}"/>
              </a:ext>
            </a:extLst>
          </p:cNvPr>
          <p:cNvPicPr>
            <a:picLocks noGrp="1" noChangeAspect="1"/>
          </p:cNvPicPr>
          <p:nvPr>
            <p:ph type="pic" sz="quarter" idx="12"/>
          </p:nvPr>
        </p:nvPicPr>
        <p:blipFill>
          <a:blip r:embed="rId2"/>
          <a:srcRect l="19039" r="19039"/>
          <a:stretch>
            <a:fillRect/>
          </a:stretch>
        </p:blipFill>
        <p:spPr/>
      </p:pic>
      <p:sp>
        <p:nvSpPr>
          <p:cNvPr id="4" name="Platshållare för text 3">
            <a:extLst>
              <a:ext uri="{FF2B5EF4-FFF2-40B4-BE49-F238E27FC236}">
                <a16:creationId xmlns:a16="http://schemas.microsoft.com/office/drawing/2014/main" id="{FC0A1F61-0D39-FD4F-C1C3-E7B3B5E0E9F4}"/>
              </a:ext>
            </a:extLst>
          </p:cNvPr>
          <p:cNvSpPr>
            <a:spLocks noGrp="1"/>
          </p:cNvSpPr>
          <p:nvPr>
            <p:ph type="body" sz="quarter" idx="13"/>
          </p:nvPr>
        </p:nvSpPr>
        <p:spPr>
          <a:xfrm>
            <a:off x="4734986" y="1829803"/>
            <a:ext cx="7152773" cy="4865465"/>
          </a:xfrm>
        </p:spPr>
        <p:txBody>
          <a:bodyPr>
            <a:normAutofit/>
          </a:bodyPr>
          <a:lstStyle/>
          <a:p>
            <a:pPr>
              <a:lnSpc>
                <a:spcPct val="120000"/>
              </a:lnSpc>
            </a:pPr>
            <a:r>
              <a:rPr lang="sv-SE" sz="1900" dirty="0">
                <a:latin typeface="Montserrat" pitchFamily="2" charset="77"/>
              </a:rPr>
              <a:t>Utvärderingen har baserats på:</a:t>
            </a:r>
          </a:p>
          <a:p>
            <a:pPr lvl="1">
              <a:lnSpc>
                <a:spcPct val="120000"/>
              </a:lnSpc>
              <a:spcBef>
                <a:spcPts val="800"/>
              </a:spcBef>
            </a:pPr>
            <a:r>
              <a:rPr lang="sv-SE" sz="1600" dirty="0">
                <a:latin typeface="+mj-lt"/>
              </a:rPr>
              <a:t>Intervjuer med</a:t>
            </a:r>
          </a:p>
          <a:p>
            <a:pPr lvl="2">
              <a:lnSpc>
                <a:spcPct val="120000"/>
              </a:lnSpc>
              <a:spcBef>
                <a:spcPts val="800"/>
              </a:spcBef>
            </a:pPr>
            <a:r>
              <a:rPr lang="sv-SE" sz="1600" dirty="0">
                <a:latin typeface="+mj-lt"/>
              </a:rPr>
              <a:t>5 medarbetare från Psykiatrin</a:t>
            </a:r>
          </a:p>
          <a:p>
            <a:pPr lvl="2">
              <a:lnSpc>
                <a:spcPct val="120000"/>
              </a:lnSpc>
              <a:spcBef>
                <a:spcPts val="800"/>
              </a:spcBef>
            </a:pPr>
            <a:r>
              <a:rPr lang="sv-SE" sz="1600" dirty="0">
                <a:latin typeface="+mj-lt"/>
              </a:rPr>
              <a:t>5 medarbetare vid Försäkringskassan</a:t>
            </a:r>
          </a:p>
          <a:p>
            <a:pPr lvl="2">
              <a:lnSpc>
                <a:spcPct val="120000"/>
              </a:lnSpc>
              <a:spcBef>
                <a:spcPts val="800"/>
              </a:spcBef>
            </a:pPr>
            <a:r>
              <a:rPr lang="sv-SE" sz="1600" dirty="0">
                <a:latin typeface="+mj-lt"/>
              </a:rPr>
              <a:t>Rehabkoordinator Psykiatrin</a:t>
            </a:r>
          </a:p>
          <a:p>
            <a:pPr lvl="2">
              <a:lnSpc>
                <a:spcPct val="120000"/>
              </a:lnSpc>
              <a:spcBef>
                <a:spcPts val="800"/>
              </a:spcBef>
            </a:pPr>
            <a:r>
              <a:rPr lang="sv-SE" sz="1600" dirty="0">
                <a:latin typeface="+mj-lt"/>
              </a:rPr>
              <a:t>Samverkansansvarig Försäkringskassan</a:t>
            </a:r>
          </a:p>
          <a:p>
            <a:pPr lvl="2">
              <a:lnSpc>
                <a:spcPct val="120000"/>
              </a:lnSpc>
              <a:spcBef>
                <a:spcPts val="800"/>
              </a:spcBef>
            </a:pPr>
            <a:r>
              <a:rPr lang="sv-SE" sz="1600" dirty="0">
                <a:latin typeface="+mj-lt"/>
              </a:rPr>
              <a:t>Försäkringsutredare placerad på psykiatrin</a:t>
            </a:r>
            <a:endParaRPr lang="sv-SE" sz="1600" b="1" dirty="0">
              <a:solidFill>
                <a:srgbClr val="C00000"/>
              </a:solidFill>
              <a:highlight>
                <a:srgbClr val="00FFFF"/>
              </a:highlight>
              <a:latin typeface="+mj-lt"/>
            </a:endParaRPr>
          </a:p>
          <a:p>
            <a:pPr lvl="1">
              <a:lnSpc>
                <a:spcPct val="120000"/>
              </a:lnSpc>
              <a:spcBef>
                <a:spcPts val="800"/>
              </a:spcBef>
            </a:pPr>
            <a:r>
              <a:rPr lang="sv-SE" sz="1600" dirty="0">
                <a:latin typeface="+mj-lt"/>
              </a:rPr>
              <a:t>Enkätundersökning till personal på Försäkringskassan</a:t>
            </a:r>
          </a:p>
          <a:p>
            <a:pPr lvl="2">
              <a:lnSpc>
                <a:spcPct val="120000"/>
              </a:lnSpc>
              <a:spcBef>
                <a:spcPts val="800"/>
              </a:spcBef>
            </a:pPr>
            <a:r>
              <a:rPr lang="sv-SE" sz="1600" dirty="0">
                <a:latin typeface="+mj-lt"/>
              </a:rPr>
              <a:t>Utskick till 31 medarbetare</a:t>
            </a:r>
          </a:p>
          <a:p>
            <a:pPr lvl="2">
              <a:lnSpc>
                <a:spcPct val="120000"/>
              </a:lnSpc>
              <a:spcBef>
                <a:spcPts val="800"/>
              </a:spcBef>
            </a:pPr>
            <a:r>
              <a:rPr lang="sv-SE" sz="1600" dirty="0">
                <a:latin typeface="+mj-lt"/>
              </a:rPr>
              <a:t>Varav 19 inkomna svar</a:t>
            </a:r>
          </a:p>
        </p:txBody>
      </p:sp>
    </p:spTree>
    <p:extLst>
      <p:ext uri="{BB962C8B-B14F-4D97-AF65-F5344CB8AC3E}">
        <p14:creationId xmlns:p14="http://schemas.microsoft.com/office/powerpoint/2010/main" val="3054282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76811E-5CCD-7BB5-AB54-7FC2FB9519DD}"/>
              </a:ext>
            </a:extLst>
          </p:cNvPr>
          <p:cNvSpPr>
            <a:spLocks noGrp="1"/>
          </p:cNvSpPr>
          <p:nvPr>
            <p:ph type="title"/>
          </p:nvPr>
        </p:nvSpPr>
        <p:spPr/>
        <p:txBody>
          <a:bodyPr>
            <a:normAutofit/>
          </a:bodyPr>
          <a:lstStyle/>
          <a:p>
            <a:r>
              <a:rPr lang="sv-SE" sz="3200" dirty="0"/>
              <a:t>Beskrivning av arbetet</a:t>
            </a:r>
          </a:p>
        </p:txBody>
      </p:sp>
      <p:pic>
        <p:nvPicPr>
          <p:cNvPr id="6" name="Platshållare för bild 5" descr="En bild som visar utomhus, gräs, himmel, moln&#10;&#10;Automatiskt genererad beskrivning">
            <a:extLst>
              <a:ext uri="{FF2B5EF4-FFF2-40B4-BE49-F238E27FC236}">
                <a16:creationId xmlns:a16="http://schemas.microsoft.com/office/drawing/2014/main" id="{85BE2967-D001-CB3B-3457-E16F4EBB3F44}"/>
              </a:ext>
            </a:extLst>
          </p:cNvPr>
          <p:cNvPicPr>
            <a:picLocks noGrp="1" noChangeAspect="1"/>
          </p:cNvPicPr>
          <p:nvPr>
            <p:ph type="pic" sz="quarter" idx="12"/>
          </p:nvPr>
        </p:nvPicPr>
        <p:blipFill>
          <a:blip r:embed="rId2"/>
          <a:srcRect l="19039" r="19039"/>
          <a:stretch>
            <a:fillRect/>
          </a:stretch>
        </p:blipFill>
        <p:spPr/>
      </p:pic>
      <p:sp>
        <p:nvSpPr>
          <p:cNvPr id="4" name="Platshållare för text 3">
            <a:extLst>
              <a:ext uri="{FF2B5EF4-FFF2-40B4-BE49-F238E27FC236}">
                <a16:creationId xmlns:a16="http://schemas.microsoft.com/office/drawing/2014/main" id="{FC0A1F61-0D39-FD4F-C1C3-E7B3B5E0E9F4}"/>
              </a:ext>
            </a:extLst>
          </p:cNvPr>
          <p:cNvSpPr>
            <a:spLocks noGrp="1"/>
          </p:cNvSpPr>
          <p:nvPr>
            <p:ph type="body" sz="quarter" idx="13"/>
          </p:nvPr>
        </p:nvSpPr>
        <p:spPr>
          <a:xfrm>
            <a:off x="4734426" y="1829803"/>
            <a:ext cx="7457574" cy="4857436"/>
          </a:xfrm>
        </p:spPr>
        <p:txBody>
          <a:bodyPr>
            <a:noAutofit/>
          </a:bodyPr>
          <a:lstStyle/>
          <a:p>
            <a:pPr>
              <a:lnSpc>
                <a:spcPct val="120000"/>
              </a:lnSpc>
            </a:pPr>
            <a:r>
              <a:rPr lang="sv-SE" sz="1600" dirty="0">
                <a:latin typeface="Montserrat" pitchFamily="2" charset="77"/>
              </a:rPr>
              <a:t>Försäkringsutredare från </a:t>
            </a:r>
            <a:r>
              <a:rPr lang="sv-SE" sz="1600" dirty="0" err="1">
                <a:latin typeface="Montserrat" pitchFamily="2" charset="77"/>
              </a:rPr>
              <a:t>Fk</a:t>
            </a:r>
            <a:r>
              <a:rPr lang="sv-SE" sz="1600" dirty="0">
                <a:latin typeface="Montserrat" pitchFamily="2" charset="77"/>
              </a:rPr>
              <a:t> har i sitt arbete tagit med frågor till läkarna som utredare på Försäkringskassan behöver svar på i enskilda sjukskrivningsärenden. Läkare och övriga stödfunktioner på Psykiatrin har kommit till </a:t>
            </a:r>
            <a:r>
              <a:rPr lang="sv-SE" sz="1600" dirty="0" err="1">
                <a:latin typeface="Montserrat" pitchFamily="2" charset="77"/>
              </a:rPr>
              <a:t>Fk</a:t>
            </a:r>
            <a:r>
              <a:rPr lang="sv-SE" sz="1600" dirty="0">
                <a:latin typeface="Montserrat" pitchFamily="2" charset="77"/>
              </a:rPr>
              <a:t> med frågor som rör olika försäkringar.</a:t>
            </a:r>
          </a:p>
          <a:p>
            <a:pPr>
              <a:lnSpc>
                <a:spcPct val="120000"/>
              </a:lnSpc>
            </a:pPr>
            <a:r>
              <a:rPr lang="sv-SE" sz="1600" dirty="0">
                <a:latin typeface="Montserrat" pitchFamily="2" charset="77"/>
              </a:rPr>
              <a:t>Exempel på frågor från </a:t>
            </a:r>
            <a:r>
              <a:rPr lang="sv-SE" sz="1600" dirty="0" err="1">
                <a:latin typeface="Montserrat" pitchFamily="2" charset="77"/>
              </a:rPr>
              <a:t>Fk</a:t>
            </a:r>
            <a:r>
              <a:rPr lang="sv-SE" sz="1600" dirty="0">
                <a:latin typeface="Montserrat" pitchFamily="2" charset="77"/>
              </a:rPr>
              <a:t> är resultat av behandlingar som gjorts, nästa steg i individens planering, komplexa sjukskrivningsfall, om det är aktuellt med aktivitets-/sjukersättning, medicinska prognoser för återgång i arbete samt frågor kring läkarintyget där det brukar bli följdfrågor. </a:t>
            </a:r>
          </a:p>
          <a:p>
            <a:pPr>
              <a:lnSpc>
                <a:spcPct val="120000"/>
              </a:lnSpc>
            </a:pPr>
            <a:r>
              <a:rPr lang="sv-SE" sz="1600" dirty="0">
                <a:latin typeface="Montserrat" pitchFamily="2" charset="77"/>
              </a:rPr>
              <a:t>Exempel på frågor från Psykiatrin är aktuell planering i sjukskrivningsärendet, kontaktuppgifter till patientens handläggare, vilken ersättning som patienten har, om förutsättningar finnsför  sjukersättning samt generella frågor om </a:t>
            </a:r>
            <a:r>
              <a:rPr lang="sv-SE" sz="1600" dirty="0" err="1">
                <a:latin typeface="Montserrat" pitchFamily="2" charset="77"/>
              </a:rPr>
              <a:t>Fk:s</a:t>
            </a:r>
            <a:r>
              <a:rPr lang="sv-SE" sz="1600" dirty="0">
                <a:latin typeface="Montserrat" pitchFamily="2" charset="77"/>
              </a:rPr>
              <a:t> regelverk.</a:t>
            </a:r>
          </a:p>
          <a:p>
            <a:pPr>
              <a:lnSpc>
                <a:spcPct val="120000"/>
              </a:lnSpc>
            </a:pPr>
            <a:r>
              <a:rPr lang="sv-SE" sz="1600" dirty="0">
                <a:latin typeface="Montserrat" pitchFamily="2" charset="77"/>
              </a:rPr>
              <a:t>Försäkringsutredaren har även varit med fysiskt vid vissa möten med patienten för att ge information.</a:t>
            </a:r>
          </a:p>
        </p:txBody>
      </p:sp>
    </p:spTree>
    <p:extLst>
      <p:ext uri="{BB962C8B-B14F-4D97-AF65-F5344CB8AC3E}">
        <p14:creationId xmlns:p14="http://schemas.microsoft.com/office/powerpoint/2010/main" val="972772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76811E-5CCD-7BB5-AB54-7FC2FB9519DD}"/>
              </a:ext>
            </a:extLst>
          </p:cNvPr>
          <p:cNvSpPr>
            <a:spLocks noGrp="1"/>
          </p:cNvSpPr>
          <p:nvPr>
            <p:ph type="title"/>
          </p:nvPr>
        </p:nvSpPr>
        <p:spPr/>
        <p:txBody>
          <a:bodyPr>
            <a:normAutofit/>
          </a:bodyPr>
          <a:lstStyle/>
          <a:p>
            <a:r>
              <a:rPr lang="sv-SE" dirty="0"/>
              <a:t>Omfattning av arbetet</a:t>
            </a:r>
          </a:p>
        </p:txBody>
      </p:sp>
      <p:pic>
        <p:nvPicPr>
          <p:cNvPr id="8" name="Platshållare för bild 7" descr="En bild som visar utomhus, gräs, himmel, moln&#10;&#10;Automatiskt genererad beskrivning">
            <a:extLst>
              <a:ext uri="{FF2B5EF4-FFF2-40B4-BE49-F238E27FC236}">
                <a16:creationId xmlns:a16="http://schemas.microsoft.com/office/drawing/2014/main" id="{DB6F7A66-1495-C463-4124-1504162504BE}"/>
              </a:ext>
            </a:extLst>
          </p:cNvPr>
          <p:cNvPicPr>
            <a:picLocks noGrp="1" noChangeAspect="1"/>
          </p:cNvPicPr>
          <p:nvPr>
            <p:ph type="pic" sz="quarter" idx="12"/>
          </p:nvPr>
        </p:nvPicPr>
        <p:blipFill>
          <a:blip r:embed="rId2"/>
          <a:srcRect l="19039" r="19039"/>
          <a:stretch>
            <a:fillRect/>
          </a:stretch>
        </p:blipFill>
        <p:spPr/>
      </p:pic>
      <p:sp>
        <p:nvSpPr>
          <p:cNvPr id="4" name="Platshållare för text 3">
            <a:extLst>
              <a:ext uri="{FF2B5EF4-FFF2-40B4-BE49-F238E27FC236}">
                <a16:creationId xmlns:a16="http://schemas.microsoft.com/office/drawing/2014/main" id="{FC0A1F61-0D39-FD4F-C1C3-E7B3B5E0E9F4}"/>
              </a:ext>
            </a:extLst>
          </p:cNvPr>
          <p:cNvSpPr>
            <a:spLocks noGrp="1"/>
          </p:cNvSpPr>
          <p:nvPr>
            <p:ph type="body" sz="quarter" idx="13"/>
          </p:nvPr>
        </p:nvSpPr>
        <p:spPr>
          <a:xfrm>
            <a:off x="4734426" y="1829803"/>
            <a:ext cx="7152773" cy="4523957"/>
          </a:xfrm>
        </p:spPr>
        <p:txBody>
          <a:bodyPr>
            <a:noAutofit/>
          </a:bodyPr>
          <a:lstStyle/>
          <a:p>
            <a:pPr>
              <a:lnSpc>
                <a:spcPct val="120000"/>
              </a:lnSpc>
            </a:pPr>
            <a:r>
              <a:rPr lang="sv-SE" sz="1600" dirty="0">
                <a:latin typeface="Montserrat" pitchFamily="2" charset="77"/>
                <a:ea typeface="Times New Roman" panose="02020603050405020304" pitchFamily="18" charset="0"/>
                <a:cs typeface="Times New Roman" panose="02020603050405020304" pitchFamily="18" charset="0"/>
              </a:rPr>
              <a:t>Antal sjukskrivningar med sjukpenning*</a:t>
            </a:r>
          </a:p>
          <a:p>
            <a:pPr lvl="2">
              <a:lnSpc>
                <a:spcPct val="120000"/>
              </a:lnSpc>
              <a:spcBef>
                <a:spcPts val="0"/>
              </a:spcBef>
            </a:pPr>
            <a:endParaRPr lang="sv-SE" sz="1400" dirty="0">
              <a:latin typeface="Montserrat" pitchFamily="2" charset="77"/>
              <a:ea typeface="Times New Roman" panose="02020603050405020304" pitchFamily="18" charset="0"/>
              <a:cs typeface="Times New Roman" panose="02020603050405020304" pitchFamily="18" charset="0"/>
            </a:endParaRPr>
          </a:p>
          <a:p>
            <a:pPr lvl="2">
              <a:lnSpc>
                <a:spcPct val="120000"/>
              </a:lnSpc>
              <a:spcBef>
                <a:spcPts val="0"/>
              </a:spcBef>
            </a:pPr>
            <a:endParaRPr lang="sv-SE" sz="1400" dirty="0">
              <a:latin typeface="Montserrat" pitchFamily="2" charset="77"/>
              <a:ea typeface="Times New Roman" panose="02020603050405020304" pitchFamily="18" charset="0"/>
              <a:cs typeface="Times New Roman" panose="02020603050405020304" pitchFamily="18" charset="0"/>
            </a:endParaRPr>
          </a:p>
          <a:p>
            <a:pPr lvl="2">
              <a:lnSpc>
                <a:spcPct val="120000"/>
              </a:lnSpc>
              <a:spcBef>
                <a:spcPts val="0"/>
              </a:spcBef>
            </a:pPr>
            <a:endParaRPr lang="sv-SE" sz="1400" dirty="0">
              <a:latin typeface="Montserrat" pitchFamily="2" charset="77"/>
              <a:ea typeface="Times New Roman" panose="02020603050405020304" pitchFamily="18" charset="0"/>
              <a:cs typeface="Times New Roman" panose="02020603050405020304" pitchFamily="18" charset="0"/>
            </a:endParaRPr>
          </a:p>
          <a:p>
            <a:pPr lvl="2">
              <a:lnSpc>
                <a:spcPct val="120000"/>
              </a:lnSpc>
              <a:spcBef>
                <a:spcPts val="0"/>
              </a:spcBef>
            </a:pPr>
            <a:endParaRPr lang="sv-SE" sz="1400" dirty="0">
              <a:latin typeface="Montserrat" pitchFamily="2" charset="77"/>
              <a:ea typeface="Times New Roman" panose="02020603050405020304" pitchFamily="18" charset="0"/>
              <a:cs typeface="Times New Roman" panose="02020603050405020304" pitchFamily="18" charset="0"/>
            </a:endParaRPr>
          </a:p>
          <a:p>
            <a:pPr lvl="2">
              <a:lnSpc>
                <a:spcPct val="120000"/>
              </a:lnSpc>
              <a:spcBef>
                <a:spcPts val="0"/>
              </a:spcBef>
            </a:pPr>
            <a:endParaRPr lang="sv-SE" sz="1400" dirty="0">
              <a:latin typeface="Montserrat" pitchFamily="2" charset="77"/>
              <a:ea typeface="Times New Roman" panose="02020603050405020304" pitchFamily="18" charset="0"/>
              <a:cs typeface="Times New Roman" panose="02020603050405020304" pitchFamily="18" charset="0"/>
            </a:endParaRPr>
          </a:p>
          <a:p>
            <a:pPr lvl="2">
              <a:lnSpc>
                <a:spcPct val="120000"/>
              </a:lnSpc>
              <a:spcBef>
                <a:spcPts val="0"/>
              </a:spcBef>
            </a:pPr>
            <a:endParaRPr lang="sv-SE" sz="1400" dirty="0">
              <a:latin typeface="Montserrat" pitchFamily="2" charset="77"/>
              <a:ea typeface="Times New Roman" panose="02020603050405020304" pitchFamily="18" charset="0"/>
              <a:cs typeface="Times New Roman" panose="02020603050405020304" pitchFamily="18" charset="0"/>
            </a:endParaRPr>
          </a:p>
          <a:p>
            <a:pPr>
              <a:lnSpc>
                <a:spcPct val="120000"/>
              </a:lnSpc>
              <a:spcBef>
                <a:spcPts val="0"/>
              </a:spcBef>
            </a:pPr>
            <a:r>
              <a:rPr lang="sv-SE" sz="1600" dirty="0">
                <a:latin typeface="Montserrat" pitchFamily="2" charset="77"/>
                <a:ea typeface="Times New Roman" panose="02020603050405020304" pitchFamily="18" charset="0"/>
                <a:cs typeface="Times New Roman" panose="02020603050405020304" pitchFamily="18" charset="0"/>
              </a:rPr>
              <a:t>Antal förfrågningar till Försäkringsutredaren**</a:t>
            </a:r>
          </a:p>
          <a:p>
            <a:pPr lvl="2">
              <a:lnSpc>
                <a:spcPct val="120000"/>
              </a:lnSpc>
              <a:spcBef>
                <a:spcPts val="0"/>
              </a:spcBef>
            </a:pPr>
            <a:endParaRPr lang="sv-SE" sz="1400" dirty="0">
              <a:latin typeface="Montserrat" pitchFamily="2" charset="77"/>
              <a:ea typeface="Times New Roman" panose="02020603050405020304" pitchFamily="18" charset="0"/>
              <a:cs typeface="Times New Roman" panose="02020603050405020304" pitchFamily="18" charset="0"/>
            </a:endParaRPr>
          </a:p>
          <a:p>
            <a:pPr>
              <a:lnSpc>
                <a:spcPct val="120000"/>
              </a:lnSpc>
            </a:pPr>
            <a:endParaRPr lang="sv-SE" sz="1400" dirty="0">
              <a:latin typeface="Montserrat" pitchFamily="2" charset="77"/>
              <a:ea typeface="Times New Roman" panose="02020603050405020304" pitchFamily="18" charset="0"/>
              <a:cs typeface="Times New Roman" panose="02020603050405020304" pitchFamily="18" charset="0"/>
            </a:endParaRPr>
          </a:p>
        </p:txBody>
      </p:sp>
      <p:graphicFrame>
        <p:nvGraphicFramePr>
          <p:cNvPr id="5" name="Tabell 4">
            <a:extLst>
              <a:ext uri="{FF2B5EF4-FFF2-40B4-BE49-F238E27FC236}">
                <a16:creationId xmlns:a16="http://schemas.microsoft.com/office/drawing/2014/main" id="{519F19CD-AA13-ADD5-0D94-2172B524697A}"/>
              </a:ext>
            </a:extLst>
          </p:cNvPr>
          <p:cNvGraphicFramePr>
            <a:graphicFrameLocks noGrp="1"/>
          </p:cNvGraphicFramePr>
          <p:nvPr>
            <p:extLst>
              <p:ext uri="{D42A27DB-BD31-4B8C-83A1-F6EECF244321}">
                <p14:modId xmlns:p14="http://schemas.microsoft.com/office/powerpoint/2010/main" val="2349576147"/>
              </p:ext>
            </p:extLst>
          </p:nvPr>
        </p:nvGraphicFramePr>
        <p:xfrm>
          <a:off x="4734427" y="2226373"/>
          <a:ext cx="7152772" cy="1309839"/>
        </p:xfrm>
        <a:graphic>
          <a:graphicData uri="http://schemas.openxmlformats.org/drawingml/2006/table">
            <a:tbl>
              <a:tblPr firstRow="1" bandRow="1">
                <a:tableStyleId>{5C22544A-7EE6-4342-B048-85BDC9FD1C3A}</a:tableStyleId>
              </a:tblPr>
              <a:tblGrid>
                <a:gridCol w="2132718">
                  <a:extLst>
                    <a:ext uri="{9D8B030D-6E8A-4147-A177-3AD203B41FA5}">
                      <a16:colId xmlns:a16="http://schemas.microsoft.com/office/drawing/2014/main" val="838633460"/>
                    </a:ext>
                  </a:extLst>
                </a:gridCol>
                <a:gridCol w="1443668">
                  <a:extLst>
                    <a:ext uri="{9D8B030D-6E8A-4147-A177-3AD203B41FA5}">
                      <a16:colId xmlns:a16="http://schemas.microsoft.com/office/drawing/2014/main" val="1753713177"/>
                    </a:ext>
                  </a:extLst>
                </a:gridCol>
                <a:gridCol w="1788193">
                  <a:extLst>
                    <a:ext uri="{9D8B030D-6E8A-4147-A177-3AD203B41FA5}">
                      <a16:colId xmlns:a16="http://schemas.microsoft.com/office/drawing/2014/main" val="2819725339"/>
                    </a:ext>
                  </a:extLst>
                </a:gridCol>
                <a:gridCol w="1788193">
                  <a:extLst>
                    <a:ext uri="{9D8B030D-6E8A-4147-A177-3AD203B41FA5}">
                      <a16:colId xmlns:a16="http://schemas.microsoft.com/office/drawing/2014/main" val="2052003032"/>
                    </a:ext>
                  </a:extLst>
                </a:gridCol>
              </a:tblGrid>
              <a:tr h="436613">
                <a:tc>
                  <a:txBody>
                    <a:bodyPr/>
                    <a:lstStyle/>
                    <a:p>
                      <a:endParaRPr lang="sv-SE" sz="1200" b="0" dirty="0">
                        <a:solidFill>
                          <a:schemeClr val="tx1"/>
                        </a:solidFill>
                        <a:latin typeface="+mj-lt"/>
                      </a:endParaRPr>
                    </a:p>
                  </a:txBody>
                  <a:tcPr/>
                </a:tc>
                <a:tc>
                  <a:txBody>
                    <a:bodyPr/>
                    <a:lstStyle/>
                    <a:p>
                      <a:pPr algn="ctr"/>
                      <a:r>
                        <a:rPr lang="sv-SE" sz="1200" b="1" dirty="0">
                          <a:solidFill>
                            <a:schemeClr val="tx1"/>
                          </a:solidFill>
                          <a:latin typeface="+mj-lt"/>
                          <a:ea typeface="Times New Roman" panose="02020603050405020304" pitchFamily="18" charset="0"/>
                          <a:cs typeface="Times New Roman" panose="02020603050405020304" pitchFamily="18" charset="0"/>
                        </a:rPr>
                        <a:t>Kristianstad</a:t>
                      </a:r>
                      <a:endParaRPr lang="sv-SE" sz="1200" b="1" dirty="0">
                        <a:solidFill>
                          <a:schemeClr val="tx1"/>
                        </a:solidFill>
                        <a:latin typeface="+mj-lt"/>
                      </a:endParaRPr>
                    </a:p>
                  </a:txBody>
                  <a:tcPr anchor="ctr"/>
                </a:tc>
                <a:tc>
                  <a:txBody>
                    <a:bodyPr/>
                    <a:lstStyle/>
                    <a:p>
                      <a:pPr algn="ctr"/>
                      <a:r>
                        <a:rPr lang="sv-SE" sz="1200" b="1" dirty="0">
                          <a:solidFill>
                            <a:schemeClr val="tx1"/>
                          </a:solidFill>
                          <a:latin typeface="+mj-lt"/>
                          <a:ea typeface="Times New Roman" panose="02020603050405020304" pitchFamily="18" charset="0"/>
                          <a:cs typeface="Times New Roman" panose="02020603050405020304" pitchFamily="18" charset="0"/>
                        </a:rPr>
                        <a:t>Hässleholm</a:t>
                      </a:r>
                      <a:endParaRPr lang="sv-SE" sz="1200" b="1" dirty="0">
                        <a:solidFill>
                          <a:schemeClr val="tx1"/>
                        </a:solidFill>
                        <a:latin typeface="+mj-lt"/>
                      </a:endParaRPr>
                    </a:p>
                  </a:txBody>
                  <a:tcPr anchor="ctr"/>
                </a:tc>
                <a:tc>
                  <a:txBody>
                    <a:bodyPr/>
                    <a:lstStyle/>
                    <a:p>
                      <a:pPr algn="ctr"/>
                      <a:r>
                        <a:rPr lang="sv-SE" sz="1200" b="1" dirty="0">
                          <a:solidFill>
                            <a:schemeClr val="tx1"/>
                          </a:solidFill>
                          <a:latin typeface="+mj-lt"/>
                        </a:rPr>
                        <a:t>Totalt</a:t>
                      </a:r>
                    </a:p>
                  </a:txBody>
                  <a:tcPr anchor="ctr"/>
                </a:tc>
                <a:extLst>
                  <a:ext uri="{0D108BD9-81ED-4DB2-BD59-A6C34878D82A}">
                    <a16:rowId xmlns:a16="http://schemas.microsoft.com/office/drawing/2014/main" val="2712463514"/>
                  </a:ext>
                </a:extLst>
              </a:tr>
              <a:tr h="436613">
                <a:tc>
                  <a:txBody>
                    <a:bodyPr/>
                    <a:lstStyle/>
                    <a:p>
                      <a:r>
                        <a:rPr lang="sv-SE" sz="1200" b="0" dirty="0">
                          <a:solidFill>
                            <a:schemeClr val="tx1"/>
                          </a:solidFill>
                          <a:latin typeface="+mj-lt"/>
                          <a:ea typeface="Times New Roman" panose="02020603050405020304" pitchFamily="18" charset="0"/>
                          <a:cs typeface="Times New Roman" panose="02020603050405020304" pitchFamily="18" charset="0"/>
                        </a:rPr>
                        <a:t>Start</a:t>
                      </a:r>
                      <a:endParaRPr lang="sv-SE" sz="1200" b="0" dirty="0">
                        <a:solidFill>
                          <a:schemeClr val="tx1"/>
                        </a:solidFill>
                        <a:latin typeface="+mj-lt"/>
                      </a:endParaRPr>
                    </a:p>
                  </a:txBody>
                  <a:tcPr/>
                </a:tc>
                <a:tc>
                  <a:txBody>
                    <a:bodyPr/>
                    <a:lstStyle/>
                    <a:p>
                      <a:pPr algn="ctr"/>
                      <a:r>
                        <a:rPr lang="sv-SE" sz="1200" b="0" dirty="0">
                          <a:solidFill>
                            <a:schemeClr val="tx1"/>
                          </a:solidFill>
                          <a:latin typeface="+mj-lt"/>
                          <a:ea typeface="Times New Roman" panose="02020603050405020304" pitchFamily="18" charset="0"/>
                          <a:cs typeface="Times New Roman" panose="02020603050405020304" pitchFamily="18" charset="0"/>
                        </a:rPr>
                        <a:t>278</a:t>
                      </a:r>
                      <a:endParaRPr lang="sv-SE" sz="1200" b="0" dirty="0">
                        <a:solidFill>
                          <a:schemeClr val="tx1"/>
                        </a:solidFill>
                        <a:latin typeface="+mj-lt"/>
                      </a:endParaRPr>
                    </a:p>
                  </a:txBody>
                  <a:tcPr anchor="ctr"/>
                </a:tc>
                <a:tc>
                  <a:txBody>
                    <a:bodyPr/>
                    <a:lstStyle/>
                    <a:p>
                      <a:pPr algn="ctr"/>
                      <a:r>
                        <a:rPr lang="sv-SE" sz="1200" b="0" dirty="0">
                          <a:solidFill>
                            <a:schemeClr val="tx1"/>
                          </a:solidFill>
                          <a:latin typeface="+mj-lt"/>
                          <a:ea typeface="Times New Roman" panose="02020603050405020304" pitchFamily="18" charset="0"/>
                          <a:cs typeface="Times New Roman" panose="02020603050405020304" pitchFamily="18" charset="0"/>
                        </a:rPr>
                        <a:t>178 </a:t>
                      </a:r>
                      <a:endParaRPr lang="sv-SE" sz="1200" b="0" dirty="0">
                        <a:solidFill>
                          <a:schemeClr val="tx1"/>
                        </a:solidFill>
                        <a:latin typeface="+mj-lt"/>
                      </a:endParaRPr>
                    </a:p>
                  </a:txBody>
                  <a:tcPr anchor="ctr"/>
                </a:tc>
                <a:tc>
                  <a:txBody>
                    <a:bodyPr/>
                    <a:lstStyle/>
                    <a:p>
                      <a:pPr algn="ctr"/>
                      <a:r>
                        <a:rPr lang="sv-SE" sz="1200" b="0" dirty="0">
                          <a:solidFill>
                            <a:schemeClr val="tx1"/>
                          </a:solidFill>
                          <a:latin typeface="+mj-lt"/>
                        </a:rPr>
                        <a:t>456</a:t>
                      </a:r>
                    </a:p>
                  </a:txBody>
                  <a:tcPr anchor="ctr"/>
                </a:tc>
                <a:extLst>
                  <a:ext uri="{0D108BD9-81ED-4DB2-BD59-A6C34878D82A}">
                    <a16:rowId xmlns:a16="http://schemas.microsoft.com/office/drawing/2014/main" val="2151112438"/>
                  </a:ext>
                </a:extLst>
              </a:tr>
              <a:tr h="436613">
                <a:tc>
                  <a:txBody>
                    <a:bodyPr/>
                    <a:lstStyle/>
                    <a:p>
                      <a:r>
                        <a:rPr lang="sv-SE" sz="1200" b="0" dirty="0">
                          <a:solidFill>
                            <a:schemeClr val="tx1"/>
                          </a:solidFill>
                          <a:latin typeface="+mj-lt"/>
                          <a:ea typeface="Times New Roman" panose="02020603050405020304" pitchFamily="18" charset="0"/>
                          <a:cs typeface="Times New Roman" panose="02020603050405020304" pitchFamily="18" charset="0"/>
                        </a:rPr>
                        <a:t>December 2023</a:t>
                      </a:r>
                      <a:endParaRPr lang="sv-SE" sz="1200" b="0" dirty="0">
                        <a:solidFill>
                          <a:schemeClr val="tx1"/>
                        </a:solidFill>
                        <a:latin typeface="+mj-lt"/>
                      </a:endParaRPr>
                    </a:p>
                  </a:txBody>
                  <a:tcPr/>
                </a:tc>
                <a:tc>
                  <a:txBody>
                    <a:bodyPr/>
                    <a:lstStyle/>
                    <a:p>
                      <a:pPr algn="ctr"/>
                      <a:r>
                        <a:rPr lang="sv-SE" sz="1200" b="0" dirty="0">
                          <a:solidFill>
                            <a:schemeClr val="tx1"/>
                          </a:solidFill>
                          <a:latin typeface="+mj-lt"/>
                          <a:ea typeface="Times New Roman" panose="02020603050405020304" pitchFamily="18" charset="0"/>
                          <a:cs typeface="Times New Roman" panose="02020603050405020304" pitchFamily="18" charset="0"/>
                        </a:rPr>
                        <a:t>235</a:t>
                      </a:r>
                      <a:endParaRPr lang="sv-SE" sz="1200" b="0" dirty="0">
                        <a:solidFill>
                          <a:schemeClr val="tx1"/>
                        </a:solidFill>
                        <a:latin typeface="+mj-lt"/>
                      </a:endParaRPr>
                    </a:p>
                  </a:txBody>
                  <a:tcPr anchor="ctr"/>
                </a:tc>
                <a:tc>
                  <a:txBody>
                    <a:bodyPr/>
                    <a:lstStyle/>
                    <a:p>
                      <a:pPr algn="ctr"/>
                      <a:r>
                        <a:rPr lang="sv-SE" sz="1200" b="0" dirty="0">
                          <a:solidFill>
                            <a:schemeClr val="tx1"/>
                          </a:solidFill>
                          <a:latin typeface="+mj-lt"/>
                          <a:ea typeface="Times New Roman" panose="02020603050405020304" pitchFamily="18" charset="0"/>
                          <a:cs typeface="Times New Roman" panose="02020603050405020304" pitchFamily="18" charset="0"/>
                        </a:rPr>
                        <a:t>146</a:t>
                      </a:r>
                      <a:endParaRPr lang="sv-SE" sz="1200" b="0" dirty="0">
                        <a:solidFill>
                          <a:schemeClr val="tx1"/>
                        </a:solidFill>
                        <a:latin typeface="+mj-lt"/>
                      </a:endParaRPr>
                    </a:p>
                  </a:txBody>
                  <a:tcPr anchor="ctr"/>
                </a:tc>
                <a:tc>
                  <a:txBody>
                    <a:bodyPr/>
                    <a:lstStyle/>
                    <a:p>
                      <a:pPr algn="ctr"/>
                      <a:r>
                        <a:rPr lang="sv-SE" sz="1200" b="0" dirty="0">
                          <a:solidFill>
                            <a:schemeClr val="tx1"/>
                          </a:solidFill>
                          <a:latin typeface="+mj-lt"/>
                        </a:rPr>
                        <a:t>381</a:t>
                      </a:r>
                    </a:p>
                  </a:txBody>
                  <a:tcPr anchor="ctr"/>
                </a:tc>
                <a:extLst>
                  <a:ext uri="{0D108BD9-81ED-4DB2-BD59-A6C34878D82A}">
                    <a16:rowId xmlns:a16="http://schemas.microsoft.com/office/drawing/2014/main" val="561608487"/>
                  </a:ext>
                </a:extLst>
              </a:tr>
            </a:tbl>
          </a:graphicData>
        </a:graphic>
      </p:graphicFrame>
      <p:graphicFrame>
        <p:nvGraphicFramePr>
          <p:cNvPr id="6" name="Tabell 5">
            <a:extLst>
              <a:ext uri="{FF2B5EF4-FFF2-40B4-BE49-F238E27FC236}">
                <a16:creationId xmlns:a16="http://schemas.microsoft.com/office/drawing/2014/main" id="{3319B744-62FF-A8B2-5724-3E2CD4070F25}"/>
              </a:ext>
            </a:extLst>
          </p:cNvPr>
          <p:cNvGraphicFramePr>
            <a:graphicFrameLocks noGrp="1"/>
          </p:cNvGraphicFramePr>
          <p:nvPr>
            <p:extLst>
              <p:ext uri="{D42A27DB-BD31-4B8C-83A1-F6EECF244321}">
                <p14:modId xmlns:p14="http://schemas.microsoft.com/office/powerpoint/2010/main" val="863736350"/>
              </p:ext>
            </p:extLst>
          </p:nvPr>
        </p:nvGraphicFramePr>
        <p:xfrm>
          <a:off x="4734427" y="4130698"/>
          <a:ext cx="7152772" cy="2173696"/>
        </p:xfrm>
        <a:graphic>
          <a:graphicData uri="http://schemas.openxmlformats.org/drawingml/2006/table">
            <a:tbl>
              <a:tblPr firstRow="1" bandRow="1">
                <a:tableStyleId>{5C22544A-7EE6-4342-B048-85BDC9FD1C3A}</a:tableStyleId>
              </a:tblPr>
              <a:tblGrid>
                <a:gridCol w="2132718">
                  <a:extLst>
                    <a:ext uri="{9D8B030D-6E8A-4147-A177-3AD203B41FA5}">
                      <a16:colId xmlns:a16="http://schemas.microsoft.com/office/drawing/2014/main" val="838633460"/>
                    </a:ext>
                  </a:extLst>
                </a:gridCol>
                <a:gridCol w="1443668">
                  <a:extLst>
                    <a:ext uri="{9D8B030D-6E8A-4147-A177-3AD203B41FA5}">
                      <a16:colId xmlns:a16="http://schemas.microsoft.com/office/drawing/2014/main" val="1753713177"/>
                    </a:ext>
                  </a:extLst>
                </a:gridCol>
                <a:gridCol w="1788193">
                  <a:extLst>
                    <a:ext uri="{9D8B030D-6E8A-4147-A177-3AD203B41FA5}">
                      <a16:colId xmlns:a16="http://schemas.microsoft.com/office/drawing/2014/main" val="2819725339"/>
                    </a:ext>
                  </a:extLst>
                </a:gridCol>
                <a:gridCol w="1788193">
                  <a:extLst>
                    <a:ext uri="{9D8B030D-6E8A-4147-A177-3AD203B41FA5}">
                      <a16:colId xmlns:a16="http://schemas.microsoft.com/office/drawing/2014/main" val="2052003032"/>
                    </a:ext>
                  </a:extLst>
                </a:gridCol>
              </a:tblGrid>
              <a:tr h="543424">
                <a:tc>
                  <a:txBody>
                    <a:bodyPr/>
                    <a:lstStyle/>
                    <a:p>
                      <a:endParaRPr lang="sv-SE" sz="1200" b="0" dirty="0">
                        <a:solidFill>
                          <a:schemeClr val="tx1"/>
                        </a:solidFill>
                        <a:latin typeface="+mj-lt"/>
                      </a:endParaRPr>
                    </a:p>
                  </a:txBody>
                  <a:tcPr anchor="ctr"/>
                </a:tc>
                <a:tc>
                  <a:txBody>
                    <a:bodyPr/>
                    <a:lstStyle/>
                    <a:p>
                      <a:pPr algn="ctr"/>
                      <a:r>
                        <a:rPr lang="sv-SE" sz="1200" b="1" dirty="0">
                          <a:solidFill>
                            <a:schemeClr val="tx1"/>
                          </a:solidFill>
                          <a:latin typeface="+mj-lt"/>
                          <a:ea typeface="Times New Roman" panose="02020603050405020304" pitchFamily="18" charset="0"/>
                          <a:cs typeface="Times New Roman" panose="02020603050405020304" pitchFamily="18" charset="0"/>
                        </a:rPr>
                        <a:t>2023</a:t>
                      </a:r>
                      <a:endParaRPr lang="sv-SE" sz="1200" b="1" dirty="0">
                        <a:solidFill>
                          <a:schemeClr val="tx1"/>
                        </a:solidFill>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b="1" dirty="0">
                          <a:solidFill>
                            <a:schemeClr val="tx1"/>
                          </a:solidFill>
                          <a:latin typeface="+mj-lt"/>
                          <a:ea typeface="Times New Roman" panose="02020603050405020304" pitchFamily="18" charset="0"/>
                          <a:cs typeface="Times New Roman" panose="02020603050405020304" pitchFamily="18" charset="0"/>
                        </a:rPr>
                        <a:t>2024</a:t>
                      </a:r>
                      <a:br>
                        <a:rPr lang="sv-SE" sz="1200" b="1" dirty="0">
                          <a:solidFill>
                            <a:schemeClr val="tx1"/>
                          </a:solidFill>
                          <a:latin typeface="+mj-lt"/>
                          <a:ea typeface="Times New Roman" panose="02020603050405020304" pitchFamily="18" charset="0"/>
                          <a:cs typeface="Times New Roman" panose="02020603050405020304" pitchFamily="18" charset="0"/>
                        </a:rPr>
                      </a:br>
                      <a:r>
                        <a:rPr lang="sv-SE" sz="1200" b="1" dirty="0">
                          <a:solidFill>
                            <a:schemeClr val="tx1"/>
                          </a:solidFill>
                          <a:latin typeface="+mj-lt"/>
                          <a:ea typeface="Times New Roman" panose="02020603050405020304" pitchFamily="18" charset="0"/>
                          <a:cs typeface="Times New Roman" panose="02020603050405020304" pitchFamily="18" charset="0"/>
                        </a:rPr>
                        <a:t>(tom 17 april)</a:t>
                      </a:r>
                    </a:p>
                  </a:txBody>
                  <a:tcPr anchor="ctr"/>
                </a:tc>
                <a:tc>
                  <a:txBody>
                    <a:bodyPr/>
                    <a:lstStyle/>
                    <a:p>
                      <a:pPr algn="ctr"/>
                      <a:r>
                        <a:rPr lang="sv-SE" sz="1200" b="1" dirty="0">
                          <a:solidFill>
                            <a:schemeClr val="tx1"/>
                          </a:solidFill>
                          <a:latin typeface="+mj-lt"/>
                        </a:rPr>
                        <a:t>Totalt</a:t>
                      </a:r>
                    </a:p>
                  </a:txBody>
                  <a:tcPr anchor="ctr"/>
                </a:tc>
                <a:extLst>
                  <a:ext uri="{0D108BD9-81ED-4DB2-BD59-A6C34878D82A}">
                    <a16:rowId xmlns:a16="http://schemas.microsoft.com/office/drawing/2014/main" val="2712463514"/>
                  </a:ext>
                </a:extLst>
              </a:tr>
              <a:tr h="543424">
                <a:tc>
                  <a:txBody>
                    <a:bodyPr/>
                    <a:lstStyle/>
                    <a:p>
                      <a:r>
                        <a:rPr lang="sv-SE" sz="1200" dirty="0">
                          <a:latin typeface="Montserrat" pitchFamily="2" charset="77"/>
                          <a:ea typeface="Times New Roman" panose="02020603050405020304" pitchFamily="18" charset="0"/>
                          <a:cs typeface="Times New Roman" panose="02020603050405020304" pitchFamily="18" charset="0"/>
                        </a:rPr>
                        <a:t>Från Psykiatrin till </a:t>
                      </a:r>
                      <a:r>
                        <a:rPr lang="sv-SE" sz="1200" dirty="0" err="1">
                          <a:latin typeface="Montserrat" pitchFamily="2" charset="77"/>
                          <a:ea typeface="Times New Roman" panose="02020603050405020304" pitchFamily="18" charset="0"/>
                          <a:cs typeface="Times New Roman" panose="02020603050405020304" pitchFamily="18" charset="0"/>
                        </a:rPr>
                        <a:t>Fk</a:t>
                      </a:r>
                      <a:r>
                        <a:rPr lang="sv-SE" sz="1200" dirty="0">
                          <a:latin typeface="Montserrat" pitchFamily="2" charset="77"/>
                          <a:ea typeface="Times New Roman" panose="02020603050405020304" pitchFamily="18" charset="0"/>
                          <a:cs typeface="Times New Roman" panose="02020603050405020304" pitchFamily="18" charset="0"/>
                        </a:rPr>
                        <a:t> </a:t>
                      </a:r>
                      <a:endParaRPr lang="sv-SE" sz="1200" b="0" dirty="0">
                        <a:solidFill>
                          <a:schemeClr val="tx1"/>
                        </a:solidFill>
                        <a:latin typeface="+mj-lt"/>
                      </a:endParaRPr>
                    </a:p>
                  </a:txBody>
                  <a:tcPr anchor="ctr"/>
                </a:tc>
                <a:tc>
                  <a:txBody>
                    <a:bodyPr/>
                    <a:lstStyle/>
                    <a:p>
                      <a:pPr algn="ctr"/>
                      <a:r>
                        <a:rPr lang="sv-SE" sz="1200" b="0" dirty="0">
                          <a:solidFill>
                            <a:schemeClr val="tx1"/>
                          </a:solidFill>
                          <a:latin typeface="+mj-lt"/>
                        </a:rPr>
                        <a:t>192</a:t>
                      </a:r>
                    </a:p>
                  </a:txBody>
                  <a:tcPr anchor="ctr"/>
                </a:tc>
                <a:tc>
                  <a:txBody>
                    <a:bodyPr/>
                    <a:lstStyle/>
                    <a:p>
                      <a:pPr algn="ctr"/>
                      <a:r>
                        <a:rPr lang="sv-SE" sz="1200" b="0" dirty="0">
                          <a:solidFill>
                            <a:schemeClr val="tx1"/>
                          </a:solidFill>
                          <a:latin typeface="+mj-lt"/>
                        </a:rPr>
                        <a:t>103</a:t>
                      </a:r>
                    </a:p>
                  </a:txBody>
                  <a:tcPr anchor="ctr"/>
                </a:tc>
                <a:tc>
                  <a:txBody>
                    <a:bodyPr/>
                    <a:lstStyle/>
                    <a:p>
                      <a:pPr algn="ctr"/>
                      <a:r>
                        <a:rPr lang="sv-SE" sz="1200" b="0" dirty="0">
                          <a:solidFill>
                            <a:schemeClr val="tx1"/>
                          </a:solidFill>
                          <a:latin typeface="+mj-lt"/>
                        </a:rPr>
                        <a:t>295</a:t>
                      </a:r>
                    </a:p>
                  </a:txBody>
                  <a:tcPr anchor="ctr"/>
                </a:tc>
                <a:extLst>
                  <a:ext uri="{0D108BD9-81ED-4DB2-BD59-A6C34878D82A}">
                    <a16:rowId xmlns:a16="http://schemas.microsoft.com/office/drawing/2014/main" val="2151112438"/>
                  </a:ext>
                </a:extLst>
              </a:tr>
              <a:tr h="543424">
                <a:tc>
                  <a:txBody>
                    <a:bodyPr/>
                    <a:lstStyle/>
                    <a:p>
                      <a:r>
                        <a:rPr lang="sv-SE" sz="1200" dirty="0">
                          <a:latin typeface="Montserrat" pitchFamily="2" charset="77"/>
                          <a:ea typeface="Times New Roman" panose="02020603050405020304" pitchFamily="18" charset="0"/>
                          <a:cs typeface="Times New Roman" panose="02020603050405020304" pitchFamily="18" charset="0"/>
                        </a:rPr>
                        <a:t>Från </a:t>
                      </a:r>
                      <a:r>
                        <a:rPr lang="sv-SE" sz="1200" dirty="0" err="1">
                          <a:latin typeface="Montserrat" pitchFamily="2" charset="77"/>
                          <a:ea typeface="Times New Roman" panose="02020603050405020304" pitchFamily="18" charset="0"/>
                          <a:cs typeface="Times New Roman" panose="02020603050405020304" pitchFamily="18" charset="0"/>
                        </a:rPr>
                        <a:t>Fk</a:t>
                      </a:r>
                      <a:r>
                        <a:rPr lang="sv-SE" sz="1200" dirty="0">
                          <a:latin typeface="Montserrat" pitchFamily="2" charset="77"/>
                          <a:ea typeface="Times New Roman" panose="02020603050405020304" pitchFamily="18" charset="0"/>
                          <a:cs typeface="Times New Roman" panose="02020603050405020304" pitchFamily="18" charset="0"/>
                        </a:rPr>
                        <a:t> till Psykiatrin </a:t>
                      </a:r>
                      <a:endParaRPr lang="sv-SE" sz="1200" b="0" dirty="0">
                        <a:solidFill>
                          <a:schemeClr val="tx1"/>
                        </a:solidFill>
                        <a:latin typeface="+mj-lt"/>
                      </a:endParaRPr>
                    </a:p>
                  </a:txBody>
                  <a:tcPr anchor="ctr"/>
                </a:tc>
                <a:tc>
                  <a:txBody>
                    <a:bodyPr/>
                    <a:lstStyle/>
                    <a:p>
                      <a:pPr algn="ctr"/>
                      <a:r>
                        <a:rPr lang="sv-SE" sz="1200" b="0" dirty="0">
                          <a:solidFill>
                            <a:schemeClr val="tx1"/>
                          </a:solidFill>
                          <a:latin typeface="+mj-lt"/>
                        </a:rPr>
                        <a:t>169</a:t>
                      </a:r>
                    </a:p>
                  </a:txBody>
                  <a:tcPr anchor="ctr"/>
                </a:tc>
                <a:tc>
                  <a:txBody>
                    <a:bodyPr/>
                    <a:lstStyle/>
                    <a:p>
                      <a:pPr algn="ctr"/>
                      <a:r>
                        <a:rPr lang="sv-SE" sz="1200" b="0" dirty="0">
                          <a:solidFill>
                            <a:schemeClr val="tx1"/>
                          </a:solidFill>
                          <a:latin typeface="+mj-lt"/>
                        </a:rPr>
                        <a:t>47</a:t>
                      </a:r>
                    </a:p>
                  </a:txBody>
                  <a:tcPr anchor="ctr"/>
                </a:tc>
                <a:tc>
                  <a:txBody>
                    <a:bodyPr/>
                    <a:lstStyle/>
                    <a:p>
                      <a:pPr algn="ctr"/>
                      <a:r>
                        <a:rPr lang="sv-SE" sz="1200" b="0" dirty="0">
                          <a:solidFill>
                            <a:schemeClr val="tx1"/>
                          </a:solidFill>
                          <a:latin typeface="+mj-lt"/>
                        </a:rPr>
                        <a:t>216</a:t>
                      </a:r>
                    </a:p>
                  </a:txBody>
                  <a:tcPr anchor="ctr"/>
                </a:tc>
                <a:extLst>
                  <a:ext uri="{0D108BD9-81ED-4DB2-BD59-A6C34878D82A}">
                    <a16:rowId xmlns:a16="http://schemas.microsoft.com/office/drawing/2014/main" val="561608487"/>
                  </a:ext>
                </a:extLst>
              </a:tr>
              <a:tr h="543424">
                <a:tc>
                  <a:txBody>
                    <a:bodyPr/>
                    <a:lstStyle/>
                    <a:p>
                      <a:r>
                        <a:rPr lang="sv-SE" sz="1200" b="0" dirty="0">
                          <a:solidFill>
                            <a:schemeClr val="tx1"/>
                          </a:solidFill>
                          <a:latin typeface="+mj-lt"/>
                        </a:rPr>
                        <a:t>Totalt</a:t>
                      </a:r>
                    </a:p>
                  </a:txBody>
                  <a:tcPr anchor="ctr"/>
                </a:tc>
                <a:tc>
                  <a:txBody>
                    <a:bodyPr/>
                    <a:lstStyle/>
                    <a:p>
                      <a:pPr algn="ctr"/>
                      <a:r>
                        <a:rPr lang="sv-SE" sz="1200" b="0" dirty="0">
                          <a:solidFill>
                            <a:schemeClr val="tx1"/>
                          </a:solidFill>
                          <a:latin typeface="+mj-lt"/>
                        </a:rPr>
                        <a:t>361</a:t>
                      </a:r>
                    </a:p>
                  </a:txBody>
                  <a:tcPr anchor="ctr"/>
                </a:tc>
                <a:tc>
                  <a:txBody>
                    <a:bodyPr/>
                    <a:lstStyle/>
                    <a:p>
                      <a:pPr algn="ctr"/>
                      <a:r>
                        <a:rPr lang="sv-SE" sz="1200" b="0" dirty="0">
                          <a:solidFill>
                            <a:schemeClr val="tx1"/>
                          </a:solidFill>
                          <a:latin typeface="+mj-lt"/>
                        </a:rPr>
                        <a:t>150</a:t>
                      </a:r>
                    </a:p>
                  </a:txBody>
                  <a:tcPr anchor="ctr"/>
                </a:tc>
                <a:tc>
                  <a:txBody>
                    <a:bodyPr/>
                    <a:lstStyle/>
                    <a:p>
                      <a:pPr algn="ctr"/>
                      <a:r>
                        <a:rPr lang="sv-SE" sz="1200" b="0" dirty="0">
                          <a:solidFill>
                            <a:schemeClr val="tx1"/>
                          </a:solidFill>
                          <a:latin typeface="+mj-lt"/>
                        </a:rPr>
                        <a:t>511</a:t>
                      </a:r>
                    </a:p>
                  </a:txBody>
                  <a:tcPr anchor="ctr"/>
                </a:tc>
                <a:extLst>
                  <a:ext uri="{0D108BD9-81ED-4DB2-BD59-A6C34878D82A}">
                    <a16:rowId xmlns:a16="http://schemas.microsoft.com/office/drawing/2014/main" val="582197702"/>
                  </a:ext>
                </a:extLst>
              </a:tr>
            </a:tbl>
          </a:graphicData>
        </a:graphic>
      </p:graphicFrame>
      <p:sp>
        <p:nvSpPr>
          <p:cNvPr id="3" name="textruta 2">
            <a:extLst>
              <a:ext uri="{FF2B5EF4-FFF2-40B4-BE49-F238E27FC236}">
                <a16:creationId xmlns:a16="http://schemas.microsoft.com/office/drawing/2014/main" id="{EC2CFA67-5490-E61B-5AAD-F8B2185C4063}"/>
              </a:ext>
            </a:extLst>
          </p:cNvPr>
          <p:cNvSpPr txBox="1"/>
          <p:nvPr/>
        </p:nvSpPr>
        <p:spPr>
          <a:xfrm>
            <a:off x="9288641" y="6363582"/>
            <a:ext cx="2903359" cy="461665"/>
          </a:xfrm>
          <a:prstGeom prst="rect">
            <a:avLst/>
          </a:prstGeom>
          <a:noFill/>
        </p:spPr>
        <p:txBody>
          <a:bodyPr wrap="none" rtlCol="0">
            <a:spAutoFit/>
          </a:bodyPr>
          <a:lstStyle/>
          <a:p>
            <a:pPr algn="r"/>
            <a:r>
              <a:rPr lang="sv-SE" sz="1200" dirty="0">
                <a:latin typeface="Montserrat" pitchFamily="2" charset="77"/>
              </a:rPr>
              <a:t>*Uppgift från Försäkringskassan</a:t>
            </a:r>
          </a:p>
          <a:p>
            <a:pPr algn="r"/>
            <a:r>
              <a:rPr lang="sv-SE" sz="1200" dirty="0">
                <a:latin typeface="Montserrat" pitchFamily="2" charset="77"/>
              </a:rPr>
              <a:t>*Uppgift från Försäkringsutredaren</a:t>
            </a:r>
          </a:p>
        </p:txBody>
      </p:sp>
    </p:spTree>
    <p:extLst>
      <p:ext uri="{BB962C8B-B14F-4D97-AF65-F5344CB8AC3E}">
        <p14:creationId xmlns:p14="http://schemas.microsoft.com/office/powerpoint/2010/main" val="1492505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76811E-5CCD-7BB5-AB54-7FC2FB9519DD}"/>
              </a:ext>
            </a:extLst>
          </p:cNvPr>
          <p:cNvSpPr>
            <a:spLocks noGrp="1"/>
          </p:cNvSpPr>
          <p:nvPr>
            <p:ph type="title"/>
          </p:nvPr>
        </p:nvSpPr>
        <p:spPr/>
        <p:txBody>
          <a:bodyPr>
            <a:normAutofit/>
          </a:bodyPr>
          <a:lstStyle/>
          <a:p>
            <a:r>
              <a:rPr lang="sv-SE" dirty="0"/>
              <a:t>Omfattning av arbetet</a:t>
            </a:r>
          </a:p>
        </p:txBody>
      </p:sp>
      <p:pic>
        <p:nvPicPr>
          <p:cNvPr id="10" name="Platshållare för bild 9" descr="En bild som visar utomhus, gräs, himmel, moln&#10;&#10;Automatiskt genererad beskrivning">
            <a:extLst>
              <a:ext uri="{FF2B5EF4-FFF2-40B4-BE49-F238E27FC236}">
                <a16:creationId xmlns:a16="http://schemas.microsoft.com/office/drawing/2014/main" id="{EEA4BE40-5774-0C35-BD4C-050BECB9F347}"/>
              </a:ext>
            </a:extLst>
          </p:cNvPr>
          <p:cNvPicPr>
            <a:picLocks noGrp="1" noChangeAspect="1"/>
          </p:cNvPicPr>
          <p:nvPr>
            <p:ph type="pic" sz="quarter" idx="12"/>
          </p:nvPr>
        </p:nvPicPr>
        <p:blipFill>
          <a:blip r:embed="rId2"/>
          <a:srcRect l="19039" r="19039"/>
          <a:stretch>
            <a:fillRect/>
          </a:stretch>
        </p:blipFill>
        <p:spPr/>
      </p:pic>
      <p:sp>
        <p:nvSpPr>
          <p:cNvPr id="4" name="Platshållare för text 3">
            <a:extLst>
              <a:ext uri="{FF2B5EF4-FFF2-40B4-BE49-F238E27FC236}">
                <a16:creationId xmlns:a16="http://schemas.microsoft.com/office/drawing/2014/main" id="{FC0A1F61-0D39-FD4F-C1C3-E7B3B5E0E9F4}"/>
              </a:ext>
            </a:extLst>
          </p:cNvPr>
          <p:cNvSpPr>
            <a:spLocks noGrp="1"/>
          </p:cNvSpPr>
          <p:nvPr>
            <p:ph type="body" sz="quarter" idx="13"/>
          </p:nvPr>
        </p:nvSpPr>
        <p:spPr>
          <a:xfrm>
            <a:off x="4734423" y="1829803"/>
            <a:ext cx="7152773" cy="4141339"/>
          </a:xfrm>
        </p:spPr>
        <p:txBody>
          <a:bodyPr>
            <a:noAutofit/>
          </a:bodyPr>
          <a:lstStyle/>
          <a:p>
            <a:pPr>
              <a:lnSpc>
                <a:spcPct val="120000"/>
              </a:lnSpc>
            </a:pPr>
            <a:r>
              <a:rPr lang="sv-SE" sz="1400" dirty="0">
                <a:latin typeface="Montserrat" pitchFamily="2" charset="77"/>
                <a:ea typeface="Times New Roman" panose="02020603050405020304" pitchFamily="18" charset="0"/>
                <a:cs typeface="Times New Roman" panose="02020603050405020304" pitchFamily="18" charset="0"/>
              </a:rPr>
              <a:t>Antal elektroniska meddelanden från Försäkringskassan till psykiatrin</a:t>
            </a:r>
          </a:p>
          <a:p>
            <a:pPr lvl="2">
              <a:lnSpc>
                <a:spcPct val="120000"/>
              </a:lnSpc>
              <a:spcBef>
                <a:spcPts val="0"/>
              </a:spcBef>
            </a:pPr>
            <a:endParaRPr lang="sv-SE" sz="1400" dirty="0">
              <a:latin typeface="Montserrat" pitchFamily="2" charset="77"/>
              <a:ea typeface="Times New Roman" panose="02020603050405020304" pitchFamily="18" charset="0"/>
              <a:cs typeface="Times New Roman" panose="02020603050405020304" pitchFamily="18" charset="0"/>
            </a:endParaRPr>
          </a:p>
          <a:p>
            <a:pPr lvl="2">
              <a:lnSpc>
                <a:spcPct val="120000"/>
              </a:lnSpc>
              <a:spcBef>
                <a:spcPts val="0"/>
              </a:spcBef>
            </a:pPr>
            <a:endParaRPr lang="sv-SE" sz="1400" dirty="0">
              <a:latin typeface="Montserrat" pitchFamily="2" charset="77"/>
              <a:ea typeface="Times New Roman" panose="02020603050405020304" pitchFamily="18" charset="0"/>
              <a:cs typeface="Times New Roman" panose="02020603050405020304" pitchFamily="18" charset="0"/>
            </a:endParaRPr>
          </a:p>
          <a:p>
            <a:pPr lvl="2">
              <a:lnSpc>
                <a:spcPct val="120000"/>
              </a:lnSpc>
              <a:spcBef>
                <a:spcPts val="0"/>
              </a:spcBef>
            </a:pPr>
            <a:endParaRPr lang="sv-SE" sz="1400" dirty="0">
              <a:latin typeface="Montserrat" pitchFamily="2" charset="77"/>
              <a:ea typeface="Times New Roman" panose="02020603050405020304" pitchFamily="18" charset="0"/>
              <a:cs typeface="Times New Roman" panose="02020603050405020304" pitchFamily="18" charset="0"/>
            </a:endParaRPr>
          </a:p>
          <a:p>
            <a:pPr lvl="2">
              <a:lnSpc>
                <a:spcPct val="120000"/>
              </a:lnSpc>
              <a:spcBef>
                <a:spcPts val="0"/>
              </a:spcBef>
            </a:pPr>
            <a:endParaRPr lang="sv-SE" sz="1400" dirty="0">
              <a:latin typeface="Montserrat" pitchFamily="2" charset="77"/>
              <a:ea typeface="Times New Roman" panose="02020603050405020304" pitchFamily="18" charset="0"/>
              <a:cs typeface="Times New Roman" panose="02020603050405020304" pitchFamily="18" charset="0"/>
            </a:endParaRPr>
          </a:p>
          <a:p>
            <a:pPr lvl="2">
              <a:lnSpc>
                <a:spcPct val="120000"/>
              </a:lnSpc>
              <a:spcBef>
                <a:spcPts val="0"/>
              </a:spcBef>
            </a:pPr>
            <a:endParaRPr lang="sv-SE" sz="1400" dirty="0">
              <a:latin typeface="Montserrat" pitchFamily="2" charset="77"/>
              <a:ea typeface="Times New Roman" panose="02020603050405020304" pitchFamily="18" charset="0"/>
              <a:cs typeface="Times New Roman" panose="02020603050405020304" pitchFamily="18" charset="0"/>
            </a:endParaRPr>
          </a:p>
          <a:p>
            <a:pPr lvl="2">
              <a:lnSpc>
                <a:spcPct val="120000"/>
              </a:lnSpc>
              <a:spcBef>
                <a:spcPts val="0"/>
              </a:spcBef>
            </a:pPr>
            <a:endParaRPr lang="sv-SE" sz="1400" dirty="0">
              <a:latin typeface="Montserrat" pitchFamily="2" charset="77"/>
              <a:ea typeface="Times New Roman" panose="02020603050405020304" pitchFamily="18" charset="0"/>
              <a:cs typeface="Times New Roman" panose="02020603050405020304" pitchFamily="18" charset="0"/>
            </a:endParaRPr>
          </a:p>
          <a:p>
            <a:pPr lvl="2">
              <a:lnSpc>
                <a:spcPct val="120000"/>
              </a:lnSpc>
              <a:spcBef>
                <a:spcPts val="0"/>
              </a:spcBef>
            </a:pPr>
            <a:endParaRPr lang="sv-SE" sz="1400" dirty="0">
              <a:latin typeface="Montserrat" pitchFamily="2" charset="77"/>
              <a:ea typeface="Times New Roman" panose="02020603050405020304" pitchFamily="18" charset="0"/>
              <a:cs typeface="Times New Roman" panose="02020603050405020304" pitchFamily="18" charset="0"/>
            </a:endParaRPr>
          </a:p>
          <a:p>
            <a:pPr>
              <a:lnSpc>
                <a:spcPct val="120000"/>
              </a:lnSpc>
            </a:pPr>
            <a:endParaRPr lang="sv-SE" sz="1400" dirty="0">
              <a:latin typeface="Montserrat" pitchFamily="2" charset="77"/>
              <a:ea typeface="Times New Roman" panose="02020603050405020304" pitchFamily="18" charset="0"/>
              <a:cs typeface="Times New Roman" panose="02020603050405020304" pitchFamily="18" charset="0"/>
            </a:endParaRPr>
          </a:p>
        </p:txBody>
      </p:sp>
      <p:graphicFrame>
        <p:nvGraphicFramePr>
          <p:cNvPr id="8" name="Tabell 7">
            <a:extLst>
              <a:ext uri="{FF2B5EF4-FFF2-40B4-BE49-F238E27FC236}">
                <a16:creationId xmlns:a16="http://schemas.microsoft.com/office/drawing/2014/main" id="{EBD8C33B-00C2-E216-5FBF-A4ADBAD68BE9}"/>
              </a:ext>
            </a:extLst>
          </p:cNvPr>
          <p:cNvGraphicFramePr>
            <a:graphicFrameLocks noGrp="1"/>
          </p:cNvGraphicFramePr>
          <p:nvPr>
            <p:extLst>
              <p:ext uri="{D42A27DB-BD31-4B8C-83A1-F6EECF244321}">
                <p14:modId xmlns:p14="http://schemas.microsoft.com/office/powerpoint/2010/main" val="74442912"/>
              </p:ext>
            </p:extLst>
          </p:nvPr>
        </p:nvGraphicFramePr>
        <p:xfrm>
          <a:off x="4734424" y="2235120"/>
          <a:ext cx="6854197" cy="3095832"/>
        </p:xfrm>
        <a:graphic>
          <a:graphicData uri="http://schemas.openxmlformats.org/drawingml/2006/table">
            <a:tbl>
              <a:tblPr firstRow="1" bandRow="1">
                <a:tableStyleId>{5C22544A-7EE6-4342-B048-85BDC9FD1C3A}</a:tableStyleId>
              </a:tblPr>
              <a:tblGrid>
                <a:gridCol w="1788193">
                  <a:extLst>
                    <a:ext uri="{9D8B030D-6E8A-4147-A177-3AD203B41FA5}">
                      <a16:colId xmlns:a16="http://schemas.microsoft.com/office/drawing/2014/main" val="1612568863"/>
                    </a:ext>
                  </a:extLst>
                </a:gridCol>
                <a:gridCol w="1688668">
                  <a:extLst>
                    <a:ext uri="{9D8B030D-6E8A-4147-A177-3AD203B41FA5}">
                      <a16:colId xmlns:a16="http://schemas.microsoft.com/office/drawing/2014/main" val="1201629888"/>
                    </a:ext>
                  </a:extLst>
                </a:gridCol>
                <a:gridCol w="1688668">
                  <a:extLst>
                    <a:ext uri="{9D8B030D-6E8A-4147-A177-3AD203B41FA5}">
                      <a16:colId xmlns:a16="http://schemas.microsoft.com/office/drawing/2014/main" val="262796833"/>
                    </a:ext>
                  </a:extLst>
                </a:gridCol>
                <a:gridCol w="1688668">
                  <a:extLst>
                    <a:ext uri="{9D8B030D-6E8A-4147-A177-3AD203B41FA5}">
                      <a16:colId xmlns:a16="http://schemas.microsoft.com/office/drawing/2014/main" val="4018576061"/>
                    </a:ext>
                  </a:extLst>
                </a:gridCol>
              </a:tblGrid>
              <a:tr h="386979">
                <a:tc>
                  <a:txBody>
                    <a:bodyPr/>
                    <a:lstStyle/>
                    <a:p>
                      <a:pPr algn="l" fontAlgn="b"/>
                      <a:endParaRPr lang="sv-SE" sz="1200" b="0" i="0" u="none" strike="noStrike" dirty="0">
                        <a:solidFill>
                          <a:srgbClr val="000000"/>
                        </a:solidFill>
                        <a:effectLst/>
                        <a:latin typeface="+mj-lt"/>
                      </a:endParaRPr>
                    </a:p>
                  </a:txBody>
                  <a:tcPr marL="81525" marR="9525" marT="9525" marB="0" anchor="ctr"/>
                </a:tc>
                <a:tc>
                  <a:txBody>
                    <a:bodyPr/>
                    <a:lstStyle/>
                    <a:p>
                      <a:pPr algn="ctr" fontAlgn="b"/>
                      <a:r>
                        <a:rPr lang="sv-SE" sz="1200" b="1" i="0" u="none" strike="noStrike" dirty="0">
                          <a:solidFill>
                            <a:srgbClr val="000000"/>
                          </a:solidFill>
                          <a:effectLst/>
                          <a:latin typeface="+mj-lt"/>
                        </a:rPr>
                        <a:t>2022</a:t>
                      </a:r>
                    </a:p>
                  </a:txBody>
                  <a:tcPr marL="9525" marR="9525" marT="9525" marB="0" anchor="ctr"/>
                </a:tc>
                <a:tc>
                  <a:txBody>
                    <a:bodyPr/>
                    <a:lstStyle/>
                    <a:p>
                      <a:pPr algn="ctr" fontAlgn="b"/>
                      <a:r>
                        <a:rPr lang="sv-SE" sz="1200" b="1" i="0" u="none" strike="noStrike" dirty="0">
                          <a:solidFill>
                            <a:srgbClr val="000000"/>
                          </a:solidFill>
                          <a:effectLst/>
                          <a:latin typeface="+mj-lt"/>
                        </a:rPr>
                        <a:t>2023</a:t>
                      </a:r>
                    </a:p>
                  </a:txBody>
                  <a:tcPr marL="9525" marR="9525" marT="9525" marB="0" anchor="ctr"/>
                </a:tc>
                <a:tc>
                  <a:txBody>
                    <a:bodyPr/>
                    <a:lstStyle/>
                    <a:p>
                      <a:pPr algn="ctr" fontAlgn="b"/>
                      <a:r>
                        <a:rPr lang="sv-SE" sz="1200" b="1" i="0" u="none" strike="noStrike" dirty="0">
                          <a:solidFill>
                            <a:srgbClr val="000000"/>
                          </a:solidFill>
                          <a:effectLst/>
                          <a:latin typeface="+mj-lt"/>
                        </a:rPr>
                        <a:t>Utveckling</a:t>
                      </a:r>
                    </a:p>
                  </a:txBody>
                  <a:tcPr marL="9525" marR="9525" marT="9525" marB="0" anchor="ctr"/>
                </a:tc>
                <a:extLst>
                  <a:ext uri="{0D108BD9-81ED-4DB2-BD59-A6C34878D82A}">
                    <a16:rowId xmlns:a16="http://schemas.microsoft.com/office/drawing/2014/main" val="4002138257"/>
                  </a:ext>
                </a:extLst>
              </a:tr>
              <a:tr h="386979">
                <a:tc>
                  <a:txBody>
                    <a:bodyPr/>
                    <a:lstStyle/>
                    <a:p>
                      <a:pPr algn="l" rtl="0" fontAlgn="b"/>
                      <a:r>
                        <a:rPr lang="sv-SE" sz="1200" b="0" i="0" u="none" strike="noStrike" dirty="0">
                          <a:solidFill>
                            <a:srgbClr val="000000"/>
                          </a:solidFill>
                          <a:effectLst/>
                          <a:latin typeface="+mj-lt"/>
                        </a:rPr>
                        <a:t>Alla</a:t>
                      </a:r>
                    </a:p>
                  </a:txBody>
                  <a:tcPr marL="81525" marR="9525" marT="9525" marB="0" anchor="ctr"/>
                </a:tc>
                <a:tc>
                  <a:txBody>
                    <a:bodyPr/>
                    <a:lstStyle/>
                    <a:p>
                      <a:pPr algn="ctr" fontAlgn="b"/>
                      <a:r>
                        <a:rPr lang="sv-SE" sz="1200" b="0" i="0" u="none" strike="noStrike" dirty="0">
                          <a:solidFill>
                            <a:srgbClr val="000000"/>
                          </a:solidFill>
                          <a:effectLst/>
                          <a:latin typeface="+mj-lt"/>
                        </a:rPr>
                        <a:t>678</a:t>
                      </a:r>
                    </a:p>
                  </a:txBody>
                  <a:tcPr marL="9525" marR="9525" marT="9525" marB="0" anchor="ctr"/>
                </a:tc>
                <a:tc>
                  <a:txBody>
                    <a:bodyPr/>
                    <a:lstStyle/>
                    <a:p>
                      <a:pPr algn="ctr" fontAlgn="b"/>
                      <a:r>
                        <a:rPr lang="sv-SE" sz="1200" b="0" i="0" u="none" strike="noStrike">
                          <a:solidFill>
                            <a:srgbClr val="000000"/>
                          </a:solidFill>
                          <a:effectLst/>
                          <a:latin typeface="+mj-lt"/>
                        </a:rPr>
                        <a:t>634</a:t>
                      </a:r>
                    </a:p>
                  </a:txBody>
                  <a:tcPr marL="9525" marR="9525" marT="9525" marB="0" anchor="ctr"/>
                </a:tc>
                <a:tc>
                  <a:txBody>
                    <a:bodyPr/>
                    <a:lstStyle/>
                    <a:p>
                      <a:pPr algn="ctr" fontAlgn="b"/>
                      <a:r>
                        <a:rPr lang="sv-SE" sz="1200" b="0" i="0" u="none" strike="noStrike">
                          <a:solidFill>
                            <a:srgbClr val="000000"/>
                          </a:solidFill>
                          <a:effectLst/>
                          <a:latin typeface="+mj-lt"/>
                        </a:rPr>
                        <a:t>-6%</a:t>
                      </a:r>
                    </a:p>
                  </a:txBody>
                  <a:tcPr marL="9525" marR="9525" marT="9525" marB="0" anchor="ctr"/>
                </a:tc>
                <a:extLst>
                  <a:ext uri="{0D108BD9-81ED-4DB2-BD59-A6C34878D82A}">
                    <a16:rowId xmlns:a16="http://schemas.microsoft.com/office/drawing/2014/main" val="2441706609"/>
                  </a:ext>
                </a:extLst>
              </a:tr>
              <a:tr h="386979">
                <a:tc>
                  <a:txBody>
                    <a:bodyPr/>
                    <a:lstStyle/>
                    <a:p>
                      <a:pPr algn="l" fontAlgn="b"/>
                      <a:r>
                        <a:rPr lang="sv-SE" sz="1200" b="0" i="0" u="none" strike="noStrike" dirty="0">
                          <a:solidFill>
                            <a:srgbClr val="000000"/>
                          </a:solidFill>
                          <a:effectLst/>
                          <a:latin typeface="+mj-lt"/>
                        </a:rPr>
                        <a:t>varav</a:t>
                      </a:r>
                    </a:p>
                  </a:txBody>
                  <a:tcPr marL="81525" marR="9525" marT="9525" marB="0" anchor="ctr"/>
                </a:tc>
                <a:tc>
                  <a:txBody>
                    <a:bodyPr/>
                    <a:lstStyle/>
                    <a:p>
                      <a:pPr algn="ctr" fontAlgn="b"/>
                      <a:endParaRPr lang="sv-SE" sz="1200" b="0" i="0" u="none" strike="noStrike" dirty="0">
                        <a:solidFill>
                          <a:srgbClr val="000000"/>
                        </a:solidFill>
                        <a:effectLst/>
                        <a:latin typeface="+mj-lt"/>
                      </a:endParaRPr>
                    </a:p>
                  </a:txBody>
                  <a:tcPr marL="9525" marR="9525" marT="9525" marB="0" anchor="ctr"/>
                </a:tc>
                <a:tc>
                  <a:txBody>
                    <a:bodyPr/>
                    <a:lstStyle/>
                    <a:p>
                      <a:pPr algn="ctr" fontAlgn="b"/>
                      <a:endParaRPr lang="sv-SE" sz="1200" b="0" i="0" u="none" strike="noStrike" dirty="0">
                        <a:solidFill>
                          <a:srgbClr val="000000"/>
                        </a:solidFill>
                        <a:effectLst/>
                        <a:latin typeface="+mj-lt"/>
                      </a:endParaRPr>
                    </a:p>
                  </a:txBody>
                  <a:tcPr marL="9525" marR="9525" marT="9525" marB="0" anchor="ctr"/>
                </a:tc>
                <a:tc>
                  <a:txBody>
                    <a:bodyPr/>
                    <a:lstStyle/>
                    <a:p>
                      <a:pPr algn="ctr" fontAlgn="b"/>
                      <a:endParaRPr lang="sv-SE"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3862544601"/>
                  </a:ext>
                </a:extLst>
              </a:tr>
              <a:tr h="386979">
                <a:tc>
                  <a:txBody>
                    <a:bodyPr/>
                    <a:lstStyle/>
                    <a:p>
                      <a:pPr algn="l" rtl="0" fontAlgn="b"/>
                      <a:r>
                        <a:rPr lang="sv-SE" sz="1200" b="0" i="0" u="none" strike="noStrike" dirty="0">
                          <a:solidFill>
                            <a:srgbClr val="000000"/>
                          </a:solidFill>
                          <a:effectLst/>
                          <a:latin typeface="+mj-lt"/>
                        </a:rPr>
                        <a:t>   Möte</a:t>
                      </a:r>
                    </a:p>
                  </a:txBody>
                  <a:tcPr marL="81525" marR="9525" marT="9525" marB="0" anchor="ctr"/>
                </a:tc>
                <a:tc>
                  <a:txBody>
                    <a:bodyPr/>
                    <a:lstStyle/>
                    <a:p>
                      <a:pPr algn="ctr" fontAlgn="b"/>
                      <a:r>
                        <a:rPr lang="sv-SE" sz="1200" b="0" i="0" u="none" strike="noStrike">
                          <a:solidFill>
                            <a:srgbClr val="000000"/>
                          </a:solidFill>
                          <a:effectLst/>
                          <a:latin typeface="+mj-lt"/>
                        </a:rPr>
                        <a:t>38</a:t>
                      </a:r>
                    </a:p>
                  </a:txBody>
                  <a:tcPr marL="9525" marR="9525" marT="9525" marB="0" anchor="ctr"/>
                </a:tc>
                <a:tc>
                  <a:txBody>
                    <a:bodyPr/>
                    <a:lstStyle/>
                    <a:p>
                      <a:pPr algn="ctr" fontAlgn="b"/>
                      <a:r>
                        <a:rPr lang="sv-SE" sz="1200" b="0" i="0" u="none" strike="noStrike" dirty="0">
                          <a:solidFill>
                            <a:srgbClr val="000000"/>
                          </a:solidFill>
                          <a:effectLst/>
                          <a:latin typeface="+mj-lt"/>
                        </a:rPr>
                        <a:t>37</a:t>
                      </a:r>
                    </a:p>
                  </a:txBody>
                  <a:tcPr marL="9525" marR="9525" marT="9525" marB="0" anchor="ctr"/>
                </a:tc>
                <a:tc>
                  <a:txBody>
                    <a:bodyPr/>
                    <a:lstStyle/>
                    <a:p>
                      <a:pPr algn="ctr" fontAlgn="b"/>
                      <a:r>
                        <a:rPr lang="sv-SE" sz="1200" b="0" i="0" u="none" strike="noStrike">
                          <a:solidFill>
                            <a:srgbClr val="000000"/>
                          </a:solidFill>
                          <a:effectLst/>
                          <a:latin typeface="+mj-lt"/>
                        </a:rPr>
                        <a:t>-1%</a:t>
                      </a:r>
                    </a:p>
                  </a:txBody>
                  <a:tcPr marL="9525" marR="9525" marT="9525" marB="0" anchor="ctr"/>
                </a:tc>
                <a:extLst>
                  <a:ext uri="{0D108BD9-81ED-4DB2-BD59-A6C34878D82A}">
                    <a16:rowId xmlns:a16="http://schemas.microsoft.com/office/drawing/2014/main" val="2460039785"/>
                  </a:ext>
                </a:extLst>
              </a:tr>
              <a:tr h="386979">
                <a:tc>
                  <a:txBody>
                    <a:bodyPr/>
                    <a:lstStyle/>
                    <a:p>
                      <a:pPr algn="l" rtl="0" fontAlgn="b"/>
                      <a:r>
                        <a:rPr lang="sv-SE" sz="1200" b="0" i="0" u="none" strike="noStrike" dirty="0">
                          <a:solidFill>
                            <a:srgbClr val="000000"/>
                          </a:solidFill>
                          <a:effectLst/>
                          <a:latin typeface="+mj-lt"/>
                        </a:rPr>
                        <a:t>   Komplettering</a:t>
                      </a:r>
                    </a:p>
                  </a:txBody>
                  <a:tcPr marL="81525" marR="9525" marT="9525" marB="0" anchor="ctr"/>
                </a:tc>
                <a:tc>
                  <a:txBody>
                    <a:bodyPr/>
                    <a:lstStyle/>
                    <a:p>
                      <a:pPr algn="ctr" fontAlgn="b"/>
                      <a:r>
                        <a:rPr lang="sv-SE" sz="1200" b="0" i="0" u="none" strike="noStrike" dirty="0">
                          <a:solidFill>
                            <a:srgbClr val="000000"/>
                          </a:solidFill>
                          <a:effectLst/>
                          <a:latin typeface="+mj-lt"/>
                        </a:rPr>
                        <a:t>312</a:t>
                      </a:r>
                    </a:p>
                  </a:txBody>
                  <a:tcPr marL="9525" marR="9525" marT="9525" marB="0" anchor="ctr"/>
                </a:tc>
                <a:tc>
                  <a:txBody>
                    <a:bodyPr/>
                    <a:lstStyle/>
                    <a:p>
                      <a:pPr algn="ctr" fontAlgn="b"/>
                      <a:r>
                        <a:rPr lang="sv-SE" sz="1200" b="0" i="0" u="none" strike="noStrike" dirty="0">
                          <a:solidFill>
                            <a:srgbClr val="000000"/>
                          </a:solidFill>
                          <a:effectLst/>
                          <a:latin typeface="+mj-lt"/>
                        </a:rPr>
                        <a:t>269</a:t>
                      </a:r>
                    </a:p>
                  </a:txBody>
                  <a:tcPr marL="9525" marR="9525" marT="9525" marB="0" anchor="ctr"/>
                </a:tc>
                <a:tc>
                  <a:txBody>
                    <a:bodyPr/>
                    <a:lstStyle/>
                    <a:p>
                      <a:pPr algn="ctr" fontAlgn="b"/>
                      <a:r>
                        <a:rPr lang="sv-SE" sz="1200" b="0" i="0" u="none" strike="noStrike">
                          <a:solidFill>
                            <a:srgbClr val="000000"/>
                          </a:solidFill>
                          <a:effectLst/>
                          <a:latin typeface="+mj-lt"/>
                        </a:rPr>
                        <a:t>-14%</a:t>
                      </a:r>
                    </a:p>
                  </a:txBody>
                  <a:tcPr marL="9525" marR="9525" marT="9525" marB="0" anchor="ctr"/>
                </a:tc>
                <a:extLst>
                  <a:ext uri="{0D108BD9-81ED-4DB2-BD59-A6C34878D82A}">
                    <a16:rowId xmlns:a16="http://schemas.microsoft.com/office/drawing/2014/main" val="3651747037"/>
                  </a:ext>
                </a:extLst>
              </a:tr>
              <a:tr h="386979">
                <a:tc>
                  <a:txBody>
                    <a:bodyPr/>
                    <a:lstStyle/>
                    <a:p>
                      <a:pPr algn="l" rtl="0" fontAlgn="b"/>
                      <a:r>
                        <a:rPr lang="sv-SE" sz="1200" b="0" i="0" u="none" strike="noStrike" dirty="0">
                          <a:solidFill>
                            <a:srgbClr val="000000"/>
                          </a:solidFill>
                          <a:effectLst/>
                          <a:latin typeface="+mj-lt"/>
                        </a:rPr>
                        <a:t>   Påminnelse</a:t>
                      </a:r>
                    </a:p>
                  </a:txBody>
                  <a:tcPr marL="81525" marR="9525" marT="9525" marB="0" anchor="ctr"/>
                </a:tc>
                <a:tc>
                  <a:txBody>
                    <a:bodyPr/>
                    <a:lstStyle/>
                    <a:p>
                      <a:pPr algn="ctr" fontAlgn="b"/>
                      <a:r>
                        <a:rPr lang="sv-SE" sz="1200" b="0" i="0" u="none" strike="noStrike">
                          <a:solidFill>
                            <a:srgbClr val="000000"/>
                          </a:solidFill>
                          <a:effectLst/>
                          <a:latin typeface="+mj-lt"/>
                        </a:rPr>
                        <a:t>105</a:t>
                      </a:r>
                    </a:p>
                  </a:txBody>
                  <a:tcPr marL="9525" marR="9525" marT="9525" marB="0" anchor="ctr"/>
                </a:tc>
                <a:tc>
                  <a:txBody>
                    <a:bodyPr/>
                    <a:lstStyle/>
                    <a:p>
                      <a:pPr algn="ctr" fontAlgn="b"/>
                      <a:r>
                        <a:rPr lang="sv-SE" sz="1200" b="0" i="0" u="none" strike="noStrike" dirty="0">
                          <a:solidFill>
                            <a:srgbClr val="000000"/>
                          </a:solidFill>
                          <a:effectLst/>
                          <a:latin typeface="+mj-lt"/>
                        </a:rPr>
                        <a:t>110</a:t>
                      </a:r>
                    </a:p>
                  </a:txBody>
                  <a:tcPr marL="9525" marR="9525" marT="9525" marB="0" anchor="ctr"/>
                </a:tc>
                <a:tc>
                  <a:txBody>
                    <a:bodyPr/>
                    <a:lstStyle/>
                    <a:p>
                      <a:pPr algn="ctr" fontAlgn="b"/>
                      <a:r>
                        <a:rPr lang="sv-SE" sz="1200" b="0" i="0" u="none" strike="noStrike" dirty="0">
                          <a:solidFill>
                            <a:srgbClr val="000000"/>
                          </a:solidFill>
                          <a:effectLst/>
                          <a:latin typeface="+mj-lt"/>
                        </a:rPr>
                        <a:t>5%</a:t>
                      </a:r>
                    </a:p>
                  </a:txBody>
                  <a:tcPr marL="9525" marR="9525" marT="9525" marB="0" anchor="ctr"/>
                </a:tc>
                <a:extLst>
                  <a:ext uri="{0D108BD9-81ED-4DB2-BD59-A6C34878D82A}">
                    <a16:rowId xmlns:a16="http://schemas.microsoft.com/office/drawing/2014/main" val="4172475777"/>
                  </a:ext>
                </a:extLst>
              </a:tr>
              <a:tr h="386979">
                <a:tc>
                  <a:txBody>
                    <a:bodyPr/>
                    <a:lstStyle/>
                    <a:p>
                      <a:pPr algn="l" rtl="0" fontAlgn="b"/>
                      <a:r>
                        <a:rPr lang="sv-SE" sz="1200" b="0" i="0" u="none" strike="noStrike" dirty="0">
                          <a:solidFill>
                            <a:srgbClr val="000000"/>
                          </a:solidFill>
                          <a:effectLst/>
                          <a:latin typeface="+mj-lt"/>
                        </a:rPr>
                        <a:t>   Kontakt</a:t>
                      </a:r>
                    </a:p>
                  </a:txBody>
                  <a:tcPr marL="81525" marR="9525" marT="9525" marB="0" anchor="ctr"/>
                </a:tc>
                <a:tc>
                  <a:txBody>
                    <a:bodyPr/>
                    <a:lstStyle/>
                    <a:p>
                      <a:pPr algn="ctr" fontAlgn="b"/>
                      <a:r>
                        <a:rPr lang="sv-SE" sz="1200" b="0" i="0" u="none" strike="noStrike">
                          <a:solidFill>
                            <a:srgbClr val="000000"/>
                          </a:solidFill>
                          <a:effectLst/>
                          <a:latin typeface="+mj-lt"/>
                        </a:rPr>
                        <a:t>92</a:t>
                      </a:r>
                    </a:p>
                  </a:txBody>
                  <a:tcPr marL="9525" marR="9525" marT="9525" marB="0" anchor="ctr"/>
                </a:tc>
                <a:tc>
                  <a:txBody>
                    <a:bodyPr/>
                    <a:lstStyle/>
                    <a:p>
                      <a:pPr algn="ctr" fontAlgn="b"/>
                      <a:r>
                        <a:rPr lang="sv-SE" sz="1200" b="0" i="0" u="none" strike="noStrike" dirty="0">
                          <a:solidFill>
                            <a:srgbClr val="000000"/>
                          </a:solidFill>
                          <a:effectLst/>
                          <a:latin typeface="+mj-lt"/>
                        </a:rPr>
                        <a:t>81</a:t>
                      </a:r>
                    </a:p>
                  </a:txBody>
                  <a:tcPr marL="9525" marR="9525" marT="9525" marB="0" anchor="ctr"/>
                </a:tc>
                <a:tc>
                  <a:txBody>
                    <a:bodyPr/>
                    <a:lstStyle/>
                    <a:p>
                      <a:pPr algn="ctr" fontAlgn="b"/>
                      <a:r>
                        <a:rPr lang="sv-SE" sz="1200" b="0" i="0" u="none" strike="noStrike" dirty="0">
                          <a:solidFill>
                            <a:srgbClr val="000000"/>
                          </a:solidFill>
                          <a:effectLst/>
                          <a:latin typeface="+mj-lt"/>
                        </a:rPr>
                        <a:t>-12%</a:t>
                      </a:r>
                    </a:p>
                  </a:txBody>
                  <a:tcPr marL="9525" marR="9525" marT="9525" marB="0" anchor="ctr"/>
                </a:tc>
                <a:extLst>
                  <a:ext uri="{0D108BD9-81ED-4DB2-BD59-A6C34878D82A}">
                    <a16:rowId xmlns:a16="http://schemas.microsoft.com/office/drawing/2014/main" val="3740109676"/>
                  </a:ext>
                </a:extLst>
              </a:tr>
              <a:tr h="386979">
                <a:tc>
                  <a:txBody>
                    <a:bodyPr/>
                    <a:lstStyle/>
                    <a:p>
                      <a:pPr algn="l" rtl="0" fontAlgn="b"/>
                      <a:r>
                        <a:rPr lang="sv-SE" sz="1200" b="0" i="0" u="none" strike="noStrike" dirty="0">
                          <a:solidFill>
                            <a:srgbClr val="000000"/>
                          </a:solidFill>
                          <a:effectLst/>
                          <a:latin typeface="+mj-lt"/>
                        </a:rPr>
                        <a:t>   Övrigt</a:t>
                      </a:r>
                    </a:p>
                  </a:txBody>
                  <a:tcPr marL="81525" marR="9525" marT="9525" marB="0" anchor="ctr"/>
                </a:tc>
                <a:tc>
                  <a:txBody>
                    <a:bodyPr/>
                    <a:lstStyle/>
                    <a:p>
                      <a:pPr algn="ctr" fontAlgn="b"/>
                      <a:r>
                        <a:rPr lang="sv-SE" sz="1200" b="0" i="0" u="none" strike="noStrike" dirty="0">
                          <a:solidFill>
                            <a:srgbClr val="000000"/>
                          </a:solidFill>
                          <a:effectLst/>
                          <a:latin typeface="+mj-lt"/>
                        </a:rPr>
                        <a:t>130</a:t>
                      </a:r>
                    </a:p>
                  </a:txBody>
                  <a:tcPr marL="9525" marR="9525" marT="9525" marB="0" anchor="ctr"/>
                </a:tc>
                <a:tc>
                  <a:txBody>
                    <a:bodyPr/>
                    <a:lstStyle/>
                    <a:p>
                      <a:pPr algn="ctr" fontAlgn="b"/>
                      <a:r>
                        <a:rPr lang="sv-SE" sz="1200" b="0" i="0" u="none" strike="noStrike" dirty="0">
                          <a:solidFill>
                            <a:srgbClr val="000000"/>
                          </a:solidFill>
                          <a:effectLst/>
                          <a:latin typeface="+mj-lt"/>
                        </a:rPr>
                        <a:t>136</a:t>
                      </a:r>
                    </a:p>
                  </a:txBody>
                  <a:tcPr marL="9525" marR="9525" marT="9525" marB="0" anchor="ctr"/>
                </a:tc>
                <a:tc>
                  <a:txBody>
                    <a:bodyPr/>
                    <a:lstStyle/>
                    <a:p>
                      <a:pPr algn="ctr" fontAlgn="b"/>
                      <a:r>
                        <a:rPr lang="sv-SE" sz="1200" b="0" i="0" u="none" strike="noStrike" dirty="0">
                          <a:solidFill>
                            <a:srgbClr val="000000"/>
                          </a:solidFill>
                          <a:effectLst/>
                          <a:latin typeface="+mj-lt"/>
                        </a:rPr>
                        <a:t>5%</a:t>
                      </a:r>
                    </a:p>
                  </a:txBody>
                  <a:tcPr marL="9525" marR="9525" marT="9525" marB="0" anchor="ctr"/>
                </a:tc>
                <a:extLst>
                  <a:ext uri="{0D108BD9-81ED-4DB2-BD59-A6C34878D82A}">
                    <a16:rowId xmlns:a16="http://schemas.microsoft.com/office/drawing/2014/main" val="4080391984"/>
                  </a:ext>
                </a:extLst>
              </a:tr>
            </a:tbl>
          </a:graphicData>
        </a:graphic>
      </p:graphicFrame>
    </p:spTree>
    <p:extLst>
      <p:ext uri="{BB962C8B-B14F-4D97-AF65-F5344CB8AC3E}">
        <p14:creationId xmlns:p14="http://schemas.microsoft.com/office/powerpoint/2010/main" val="4118968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025711-0070-5FF6-B30B-5622551F28C9}"/>
              </a:ext>
            </a:extLst>
          </p:cNvPr>
          <p:cNvSpPr>
            <a:spLocks noGrp="1"/>
          </p:cNvSpPr>
          <p:nvPr>
            <p:ph type="title"/>
          </p:nvPr>
        </p:nvSpPr>
        <p:spPr/>
        <p:txBody>
          <a:bodyPr>
            <a:normAutofit/>
          </a:bodyPr>
          <a:lstStyle/>
          <a:p>
            <a:r>
              <a:rPr lang="sv-SE" sz="3200" dirty="0"/>
              <a:t>Behov och förutsättningar</a:t>
            </a:r>
          </a:p>
        </p:txBody>
      </p:sp>
      <p:pic>
        <p:nvPicPr>
          <p:cNvPr id="6" name="Platshållare för bild 5" descr="En bild som visar utomhus, gräs, himmel, moln&#10;&#10;Automatiskt genererad beskrivning">
            <a:extLst>
              <a:ext uri="{FF2B5EF4-FFF2-40B4-BE49-F238E27FC236}">
                <a16:creationId xmlns:a16="http://schemas.microsoft.com/office/drawing/2014/main" id="{FB87748D-DBF4-85AD-DFE7-652CD307E52B}"/>
              </a:ext>
            </a:extLst>
          </p:cNvPr>
          <p:cNvPicPr>
            <a:picLocks noGrp="1" noChangeAspect="1"/>
          </p:cNvPicPr>
          <p:nvPr>
            <p:ph type="pic" sz="quarter" idx="12"/>
          </p:nvPr>
        </p:nvPicPr>
        <p:blipFill>
          <a:blip r:embed="rId2"/>
          <a:srcRect l="19039" r="19039"/>
          <a:stretch>
            <a:fillRect/>
          </a:stretch>
        </p:blipFill>
        <p:spPr/>
      </p:pic>
      <p:sp>
        <p:nvSpPr>
          <p:cNvPr id="4" name="Platshållare för text 3">
            <a:extLst>
              <a:ext uri="{FF2B5EF4-FFF2-40B4-BE49-F238E27FC236}">
                <a16:creationId xmlns:a16="http://schemas.microsoft.com/office/drawing/2014/main" id="{3AFDFB96-E6A9-63F2-6F89-D7024B86B3F2}"/>
              </a:ext>
            </a:extLst>
          </p:cNvPr>
          <p:cNvSpPr>
            <a:spLocks noGrp="1"/>
          </p:cNvSpPr>
          <p:nvPr>
            <p:ph type="body" sz="quarter" idx="13"/>
          </p:nvPr>
        </p:nvSpPr>
        <p:spPr>
          <a:xfrm>
            <a:off x="4734986" y="1829802"/>
            <a:ext cx="7313194" cy="5028197"/>
          </a:xfrm>
        </p:spPr>
        <p:txBody>
          <a:bodyPr>
            <a:normAutofit/>
          </a:bodyPr>
          <a:lstStyle/>
          <a:p>
            <a:pPr>
              <a:lnSpc>
                <a:spcPct val="120000"/>
              </a:lnSpc>
              <a:spcBef>
                <a:spcPts val="800"/>
              </a:spcBef>
            </a:pPr>
            <a:r>
              <a:rPr lang="sv-SE" sz="1400" b="1" kern="0" dirty="0">
                <a:solidFill>
                  <a:srgbClr val="000000"/>
                </a:solidFill>
                <a:effectLst/>
                <a:latin typeface="+mj-lt"/>
                <a:ea typeface="Aptos" panose="020B0004020202020204" pitchFamily="34" charset="0"/>
                <a:cs typeface="Helvetica" pitchFamily="2" charset="0"/>
              </a:rPr>
              <a:t>Målgruppen</a:t>
            </a:r>
            <a:r>
              <a:rPr lang="sv-SE" sz="1400" kern="0" dirty="0">
                <a:solidFill>
                  <a:srgbClr val="000000"/>
                </a:solidFill>
                <a:effectLst/>
                <a:latin typeface="+mj-lt"/>
                <a:ea typeface="Aptos" panose="020B0004020202020204" pitchFamily="34" charset="0"/>
                <a:cs typeface="Helvetica" pitchFamily="2" charset="0"/>
              </a:rPr>
              <a:t> kännetecknas enligt beskrivningar från intervjupersoner av personer som, med hänvisning till sjukdom eller funktionsnedsättning, har svårare att hålla reda på allt de behöver hålla koll på.</a:t>
            </a:r>
            <a:r>
              <a:rPr lang="sv-SE" sz="1400" dirty="0">
                <a:effectLst/>
                <a:latin typeface="+mj-lt"/>
              </a:rPr>
              <a:t> </a:t>
            </a:r>
          </a:p>
          <a:p>
            <a:pPr>
              <a:lnSpc>
                <a:spcPct val="120000"/>
              </a:lnSpc>
              <a:spcBef>
                <a:spcPts val="800"/>
              </a:spcBef>
            </a:pPr>
            <a:r>
              <a:rPr lang="sv-SE" sz="1400" dirty="0">
                <a:latin typeface="+mj-lt"/>
              </a:rPr>
              <a:t>Patienter där det inte finns förutsättningar för en tydlig diagnos och behandling, vilket lägger grund för komplexa sjukskrivningsprocesser. </a:t>
            </a:r>
          </a:p>
          <a:p>
            <a:pPr>
              <a:lnSpc>
                <a:spcPct val="120000"/>
              </a:lnSpc>
              <a:spcBef>
                <a:spcPts val="800"/>
              </a:spcBef>
            </a:pPr>
            <a:endParaRPr lang="sv-SE" sz="1400" dirty="0">
              <a:latin typeface="+mj-lt"/>
            </a:endParaRPr>
          </a:p>
          <a:p>
            <a:pPr lvl="1">
              <a:lnSpc>
                <a:spcPct val="120000"/>
              </a:lnSpc>
              <a:spcBef>
                <a:spcPts val="800"/>
              </a:spcBef>
            </a:pPr>
            <a:r>
              <a:rPr lang="sv-SE" sz="1400" i="1" dirty="0">
                <a:latin typeface="+mj-lt"/>
              </a:rPr>
              <a:t>Det är gärna långa sjukfall eller samsjukligheter där det är svårt att hitta medicinering för att personen ska bli stabil innan det kan vara aktuellt med arbetslivsrehabilitering.</a:t>
            </a:r>
            <a:endParaRPr lang="sv-SE" sz="1400" dirty="0">
              <a:latin typeface="+mj-lt"/>
            </a:endParaRPr>
          </a:p>
        </p:txBody>
      </p:sp>
    </p:spTree>
    <p:extLst>
      <p:ext uri="{BB962C8B-B14F-4D97-AF65-F5344CB8AC3E}">
        <p14:creationId xmlns:p14="http://schemas.microsoft.com/office/powerpoint/2010/main" val="4137007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025711-0070-5FF6-B30B-5622551F28C9}"/>
              </a:ext>
            </a:extLst>
          </p:cNvPr>
          <p:cNvSpPr>
            <a:spLocks noGrp="1"/>
          </p:cNvSpPr>
          <p:nvPr>
            <p:ph type="title"/>
          </p:nvPr>
        </p:nvSpPr>
        <p:spPr/>
        <p:txBody>
          <a:bodyPr>
            <a:normAutofit/>
          </a:bodyPr>
          <a:lstStyle/>
          <a:p>
            <a:r>
              <a:rPr lang="sv-SE" sz="3200" dirty="0"/>
              <a:t>Behov och förutsättningar</a:t>
            </a:r>
          </a:p>
        </p:txBody>
      </p:sp>
      <p:pic>
        <p:nvPicPr>
          <p:cNvPr id="6" name="Platshållare för bild 5" descr="En bild som visar utomhus, gräs, himmel, moln&#10;&#10;Automatiskt genererad beskrivning">
            <a:extLst>
              <a:ext uri="{FF2B5EF4-FFF2-40B4-BE49-F238E27FC236}">
                <a16:creationId xmlns:a16="http://schemas.microsoft.com/office/drawing/2014/main" id="{98748484-1BD3-F356-7E15-38FB6BCEC4C6}"/>
              </a:ext>
            </a:extLst>
          </p:cNvPr>
          <p:cNvPicPr>
            <a:picLocks noGrp="1" noChangeAspect="1"/>
          </p:cNvPicPr>
          <p:nvPr>
            <p:ph type="pic" sz="quarter" idx="12"/>
          </p:nvPr>
        </p:nvPicPr>
        <p:blipFill>
          <a:blip r:embed="rId2"/>
          <a:srcRect l="19039" r="19039"/>
          <a:stretch>
            <a:fillRect/>
          </a:stretch>
        </p:blipFill>
        <p:spPr/>
      </p:pic>
      <p:sp>
        <p:nvSpPr>
          <p:cNvPr id="4" name="Platshållare för text 3">
            <a:extLst>
              <a:ext uri="{FF2B5EF4-FFF2-40B4-BE49-F238E27FC236}">
                <a16:creationId xmlns:a16="http://schemas.microsoft.com/office/drawing/2014/main" id="{3AFDFB96-E6A9-63F2-6F89-D7024B86B3F2}"/>
              </a:ext>
            </a:extLst>
          </p:cNvPr>
          <p:cNvSpPr>
            <a:spLocks noGrp="1"/>
          </p:cNvSpPr>
          <p:nvPr>
            <p:ph type="body" sz="quarter" idx="13"/>
          </p:nvPr>
        </p:nvSpPr>
        <p:spPr>
          <a:xfrm>
            <a:off x="4734986" y="1829803"/>
            <a:ext cx="7313194" cy="5028197"/>
          </a:xfrm>
        </p:spPr>
        <p:txBody>
          <a:bodyPr>
            <a:normAutofit lnSpcReduction="10000"/>
          </a:bodyPr>
          <a:lstStyle/>
          <a:p>
            <a:pPr>
              <a:lnSpc>
                <a:spcPct val="120000"/>
              </a:lnSpc>
            </a:pPr>
            <a:r>
              <a:rPr lang="sv-SE" sz="1400" kern="0" dirty="0">
                <a:solidFill>
                  <a:srgbClr val="000000"/>
                </a:solidFill>
                <a:effectLst/>
                <a:latin typeface="+mj-lt"/>
                <a:ea typeface="Aptos" panose="020B0004020202020204" pitchFamily="34" charset="0"/>
                <a:cs typeface="Helvetica" pitchFamily="2" charset="0"/>
              </a:rPr>
              <a:t>Från </a:t>
            </a:r>
            <a:r>
              <a:rPr lang="sv-SE" sz="1400" b="1" kern="0" dirty="0">
                <a:solidFill>
                  <a:srgbClr val="000000"/>
                </a:solidFill>
                <a:effectLst/>
                <a:latin typeface="+mj-lt"/>
                <a:ea typeface="Aptos" panose="020B0004020202020204" pitchFamily="34" charset="0"/>
                <a:cs typeface="Helvetica" pitchFamily="2" charset="0"/>
              </a:rPr>
              <a:t>psykiatrin</a:t>
            </a:r>
            <a:r>
              <a:rPr lang="sv-SE" sz="1400" kern="0" dirty="0">
                <a:solidFill>
                  <a:srgbClr val="000000"/>
                </a:solidFill>
                <a:effectLst/>
                <a:latin typeface="+mj-lt"/>
                <a:ea typeface="Aptos" panose="020B0004020202020204" pitchFamily="34" charset="0"/>
                <a:cs typeface="Helvetica" pitchFamily="2" charset="0"/>
              </a:rPr>
              <a:t> beskrivs en svårighet </a:t>
            </a:r>
            <a:r>
              <a:rPr lang="sv-SE" sz="1400" u="sng" kern="0" dirty="0">
                <a:solidFill>
                  <a:srgbClr val="000000"/>
                </a:solidFill>
                <a:effectLst/>
                <a:latin typeface="+mj-lt"/>
                <a:ea typeface="Aptos" panose="020B0004020202020204" pitchFamily="34" charset="0"/>
                <a:cs typeface="Helvetica" pitchFamily="2" charset="0"/>
              </a:rPr>
              <a:t>få tag på handläggare</a:t>
            </a:r>
            <a:r>
              <a:rPr lang="sv-SE" sz="1400" u="sng" kern="0" dirty="0">
                <a:solidFill>
                  <a:srgbClr val="000000"/>
                </a:solidFill>
                <a:latin typeface="+mj-lt"/>
                <a:ea typeface="Aptos" panose="020B0004020202020204" pitchFamily="34" charset="0"/>
                <a:cs typeface="Helvetica" pitchFamily="2" charset="0"/>
              </a:rPr>
              <a:t> </a:t>
            </a:r>
            <a:r>
              <a:rPr lang="sv-SE" sz="1400" kern="0" dirty="0">
                <a:solidFill>
                  <a:srgbClr val="000000"/>
                </a:solidFill>
                <a:latin typeface="+mj-lt"/>
                <a:ea typeface="Aptos" panose="020B0004020202020204" pitchFamily="34" charset="0"/>
                <a:cs typeface="Helvetica" pitchFamily="2" charset="0"/>
              </a:rPr>
              <a:t>på Försäkringskassan samt behov av </a:t>
            </a:r>
            <a:r>
              <a:rPr lang="sv-SE" sz="1400" u="sng" kern="0" dirty="0">
                <a:solidFill>
                  <a:srgbClr val="000000"/>
                </a:solidFill>
                <a:latin typeface="+mj-lt"/>
                <a:ea typeface="Aptos" panose="020B0004020202020204" pitchFamily="34" charset="0"/>
                <a:cs typeface="Helvetica" pitchFamily="2" charset="0"/>
              </a:rPr>
              <a:t>kunskap om </a:t>
            </a:r>
            <a:r>
              <a:rPr lang="sv-SE" sz="1400" u="sng" kern="100" dirty="0">
                <a:effectLst/>
                <a:latin typeface="+mj-lt"/>
                <a:ea typeface="Aptos" panose="020B0004020202020204" pitchFamily="34" charset="0"/>
                <a:cs typeface="Times New Roman" panose="02020603050405020304" pitchFamily="18" charset="0"/>
              </a:rPr>
              <a:t>vilken information </a:t>
            </a:r>
            <a:r>
              <a:rPr lang="sv-SE" sz="1400" kern="100" dirty="0">
                <a:effectLst/>
                <a:latin typeface="+mj-lt"/>
                <a:ea typeface="Aptos" panose="020B0004020202020204" pitchFamily="34" charset="0"/>
                <a:cs typeface="Times New Roman" panose="02020603050405020304" pitchFamily="18" charset="0"/>
              </a:rPr>
              <a:t>som efterfrågas i läkari</a:t>
            </a:r>
            <a:r>
              <a:rPr lang="sv-SE" sz="1400" kern="0" dirty="0">
                <a:solidFill>
                  <a:srgbClr val="000000"/>
                </a:solidFill>
                <a:effectLst/>
                <a:latin typeface="+mj-lt"/>
                <a:ea typeface="Aptos" panose="020B0004020202020204" pitchFamily="34" charset="0"/>
                <a:cs typeface="Helvetica" pitchFamily="2" charset="0"/>
              </a:rPr>
              <a:t>ntyg och </a:t>
            </a:r>
            <a:r>
              <a:rPr lang="sv-SE" sz="1400" u="sng" kern="0" dirty="0">
                <a:solidFill>
                  <a:srgbClr val="000000"/>
                </a:solidFill>
                <a:effectLst/>
                <a:latin typeface="+mj-lt"/>
                <a:ea typeface="Aptos" panose="020B0004020202020204" pitchFamily="34" charset="0"/>
                <a:cs typeface="Helvetica" pitchFamily="2" charset="0"/>
              </a:rPr>
              <a:t>aktuell status </a:t>
            </a:r>
            <a:r>
              <a:rPr lang="sv-SE" sz="1400" kern="0" dirty="0">
                <a:solidFill>
                  <a:srgbClr val="000000"/>
                </a:solidFill>
                <a:effectLst/>
                <a:latin typeface="+mj-lt"/>
                <a:ea typeface="Aptos" panose="020B0004020202020204" pitchFamily="34" charset="0"/>
                <a:cs typeface="Helvetica" pitchFamily="2" charset="0"/>
              </a:rPr>
              <a:t>i sjukskrivningsärenden. </a:t>
            </a:r>
            <a:endParaRPr lang="sv-SE" sz="1400" kern="0" dirty="0">
              <a:solidFill>
                <a:srgbClr val="000000"/>
              </a:solidFill>
              <a:latin typeface="+mj-lt"/>
              <a:ea typeface="Aptos" panose="020B0004020202020204" pitchFamily="34" charset="0"/>
              <a:cs typeface="Times New Roman" panose="02020603050405020304" pitchFamily="18" charset="0"/>
            </a:endParaRPr>
          </a:p>
          <a:p>
            <a:pPr lvl="1">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sv-SE" sz="1200" i="1" kern="0" dirty="0">
                <a:solidFill>
                  <a:srgbClr val="000000"/>
                </a:solidFill>
                <a:effectLst/>
                <a:latin typeface="+mj-lt"/>
                <a:ea typeface="Aptos" panose="020B0004020202020204" pitchFamily="34" charset="0"/>
                <a:cs typeface="Helvetica" pitchFamily="2" charset="0"/>
              </a:rPr>
              <a:t>Om jag inte får tag på en handläggare kan jag ändå ringa henne så kan hon ändå skriva in det i ärendet. Då behöver jag inte fortsätta jaga handläggaren.</a:t>
            </a:r>
          </a:p>
          <a:p>
            <a:pPr>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sv-SE" sz="1400" kern="0" dirty="0">
                <a:solidFill>
                  <a:srgbClr val="000000"/>
                </a:solidFill>
                <a:effectLst/>
                <a:latin typeface="+mj-lt"/>
                <a:ea typeface="Aptos" panose="020B0004020202020204" pitchFamily="34" charset="0"/>
                <a:cs typeface="Helvetica" pitchFamily="2" charset="0"/>
              </a:rPr>
              <a:t>Behoven beskrivs även utifrån </a:t>
            </a:r>
            <a:r>
              <a:rPr lang="sv-SE" sz="1400" u="sng" kern="0" dirty="0">
                <a:solidFill>
                  <a:srgbClr val="000000"/>
                </a:solidFill>
                <a:effectLst/>
                <a:latin typeface="+mj-lt"/>
                <a:ea typeface="Aptos" panose="020B0004020202020204" pitchFamily="34" charset="0"/>
                <a:cs typeface="Helvetica" pitchFamily="2" charset="0"/>
              </a:rPr>
              <a:t>komplexiteten</a:t>
            </a:r>
            <a:r>
              <a:rPr lang="sv-SE" sz="1400" kern="0" dirty="0">
                <a:solidFill>
                  <a:srgbClr val="000000"/>
                </a:solidFill>
                <a:effectLst/>
                <a:latin typeface="+mj-lt"/>
                <a:ea typeface="Aptos" panose="020B0004020202020204" pitchFamily="34" charset="0"/>
                <a:cs typeface="Helvetica" pitchFamily="2" charset="0"/>
              </a:rPr>
              <a:t> i de aktuella sjukskrivningarna</a:t>
            </a:r>
            <a:r>
              <a:rPr lang="sv-SE" sz="1400" kern="0" dirty="0">
                <a:solidFill>
                  <a:srgbClr val="000000"/>
                </a:solidFill>
                <a:latin typeface="+mj-lt"/>
                <a:ea typeface="Aptos" panose="020B0004020202020204" pitchFamily="34" charset="0"/>
                <a:cs typeface="Helvetica" pitchFamily="2" charset="0"/>
              </a:rPr>
              <a:t>.</a:t>
            </a:r>
            <a:endParaRPr lang="sv-SE" sz="1400" kern="0" dirty="0">
              <a:solidFill>
                <a:srgbClr val="000000"/>
              </a:solidFill>
              <a:effectLst/>
              <a:latin typeface="+mj-lt"/>
              <a:ea typeface="Aptos" panose="020B0004020202020204" pitchFamily="34" charset="0"/>
              <a:cs typeface="Helvetica" pitchFamily="2" charset="0"/>
            </a:endParaRPr>
          </a:p>
          <a:p>
            <a:pPr lvl="1">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sv-SE" sz="1200" i="1" kern="0" dirty="0">
                <a:solidFill>
                  <a:srgbClr val="000000"/>
                </a:solidFill>
                <a:effectLst/>
                <a:latin typeface="+mj-lt"/>
                <a:ea typeface="Aptos" panose="020B0004020202020204" pitchFamily="34" charset="0"/>
                <a:cs typeface="Helvetica" pitchFamily="2" charset="0"/>
              </a:rPr>
              <a:t>Psykiatrin har inte några faktiska undersökningar, vi har psykologutredningar där vi inte kan visa på siffror. Våra intyg är mycket mer komplexa, kanske att jämföra med en vårdcentral. (På ortopeden t ex) finns mallar där man ska bocka av. Det är inte så mycket beskrivning de behöver göra. </a:t>
            </a:r>
          </a:p>
          <a:p>
            <a:pPr>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sv-SE" sz="1400" kern="0" dirty="0">
                <a:solidFill>
                  <a:srgbClr val="000000"/>
                </a:solidFill>
                <a:latin typeface="+mj-lt"/>
                <a:ea typeface="Aptos" panose="020B0004020202020204" pitchFamily="34" charset="0"/>
                <a:cs typeface="Helvetica" pitchFamily="2" charset="0"/>
              </a:rPr>
              <a:t>Behoven beskrivs vidare utifrån en </a:t>
            </a:r>
            <a:r>
              <a:rPr lang="sv-SE" sz="1400" u="sng" kern="0" dirty="0">
                <a:solidFill>
                  <a:srgbClr val="000000"/>
                </a:solidFill>
                <a:latin typeface="+mj-lt"/>
                <a:ea typeface="Aptos" panose="020B0004020202020204" pitchFamily="34" charset="0"/>
                <a:cs typeface="Helvetica" pitchFamily="2" charset="0"/>
              </a:rPr>
              <a:t>föränderlig verksamhet </a:t>
            </a:r>
            <a:r>
              <a:rPr lang="sv-SE" sz="1400" kern="0" dirty="0">
                <a:solidFill>
                  <a:srgbClr val="000000"/>
                </a:solidFill>
                <a:latin typeface="+mj-lt"/>
                <a:ea typeface="Aptos" panose="020B0004020202020204" pitchFamily="34" charset="0"/>
                <a:cs typeface="Helvetica" pitchFamily="2" charset="0"/>
              </a:rPr>
              <a:t>med stor rörlighet bland framför allt läkare. </a:t>
            </a:r>
          </a:p>
          <a:p>
            <a:pPr lvl="1">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sv-SE" sz="1200" i="1" kern="0" dirty="0">
                <a:solidFill>
                  <a:srgbClr val="000000"/>
                </a:solidFill>
                <a:effectLst/>
                <a:latin typeface="+mj-lt"/>
                <a:ea typeface="Aptos" panose="020B0004020202020204" pitchFamily="34" charset="0"/>
                <a:cs typeface="Helvetica" pitchFamily="2" charset="0"/>
              </a:rPr>
              <a:t>Var tredje månad kommer det nya doktorer, AT-läkare, och då kommer de och är hos oss tre månader och de är fullständigt gröna. De kanske har skrivit ett </a:t>
            </a:r>
            <a:r>
              <a:rPr lang="sv-SE" sz="1200" i="1" kern="0" dirty="0">
                <a:solidFill>
                  <a:srgbClr val="000000"/>
                </a:solidFill>
                <a:latin typeface="+mj-lt"/>
                <a:ea typeface="Aptos" panose="020B0004020202020204" pitchFamily="34" charset="0"/>
                <a:cs typeface="Helvetica" pitchFamily="2" charset="0"/>
              </a:rPr>
              <a:t>intyg innan </a:t>
            </a:r>
            <a:r>
              <a:rPr lang="sv-SE" sz="1200" i="1" kern="0" dirty="0">
                <a:solidFill>
                  <a:srgbClr val="000000"/>
                </a:solidFill>
                <a:effectLst/>
                <a:latin typeface="+mj-lt"/>
                <a:ea typeface="Aptos" panose="020B0004020202020204" pitchFamily="34" charset="0"/>
                <a:cs typeface="Helvetica" pitchFamily="2" charset="0"/>
              </a:rPr>
              <a:t>där det är en mening, för de har skrivit en annan typ av intyg. Att skriva intyg lär de sig hos oss, de är som analfabeter och det sker ständigt ett skifte var tredje månad. (…) Det sker förändringar hos </a:t>
            </a:r>
            <a:r>
              <a:rPr lang="sv-SE" sz="1200" i="1" kern="0" dirty="0" err="1">
                <a:solidFill>
                  <a:srgbClr val="000000"/>
                </a:solidFill>
                <a:effectLst/>
                <a:latin typeface="+mj-lt"/>
                <a:ea typeface="Aptos" panose="020B0004020202020204" pitchFamily="34" charset="0"/>
                <a:cs typeface="Helvetica" pitchFamily="2" charset="0"/>
              </a:rPr>
              <a:t>Fk</a:t>
            </a:r>
            <a:r>
              <a:rPr lang="sv-SE" sz="1200" i="1" kern="0" dirty="0">
                <a:solidFill>
                  <a:srgbClr val="000000"/>
                </a:solidFill>
                <a:effectLst/>
                <a:latin typeface="+mj-lt"/>
                <a:ea typeface="Aptos" panose="020B0004020202020204" pitchFamily="34" charset="0"/>
                <a:cs typeface="Helvetica" pitchFamily="2" charset="0"/>
              </a:rPr>
              <a:t> också och då får jag uppdateringar också. Det här med samverkan, plötsligt är det annorlunda vilka regler som gäller där. Det är inte bara för de som är helt gröna och det får man inte utan en sakkunnig på plats. Vi famlade i mörker tidigare och det är en sådan skillnad. </a:t>
            </a:r>
          </a:p>
          <a:p>
            <a:pPr>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sv-SE" sz="1400" kern="0" dirty="0">
              <a:solidFill>
                <a:srgbClr val="000000"/>
              </a:solidFill>
              <a:effectLst/>
              <a:latin typeface="+mj-lt"/>
              <a:ea typeface="Aptos" panose="020B0004020202020204" pitchFamily="34" charset="0"/>
              <a:cs typeface="Helvetica" pitchFamily="2" charset="0"/>
            </a:endParaRPr>
          </a:p>
        </p:txBody>
      </p:sp>
    </p:spTree>
    <p:extLst>
      <p:ext uri="{BB962C8B-B14F-4D97-AF65-F5344CB8AC3E}">
        <p14:creationId xmlns:p14="http://schemas.microsoft.com/office/powerpoint/2010/main" val="138011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Office-tema">
  <a:themeElements>
    <a:clrScheme name="Tranquist">
      <a:dk1>
        <a:sysClr val="windowText" lastClr="000000"/>
      </a:dk1>
      <a:lt1>
        <a:sysClr val="window" lastClr="FFFFFF"/>
      </a:lt1>
      <a:dk2>
        <a:srgbClr val="44546A"/>
      </a:dk2>
      <a:lt2>
        <a:srgbClr val="E7E6E6"/>
      </a:lt2>
      <a:accent1>
        <a:srgbClr val="91C4C8"/>
      </a:accent1>
      <a:accent2>
        <a:srgbClr val="6BA8A9"/>
      </a:accent2>
      <a:accent3>
        <a:srgbClr val="A5A5A5"/>
      </a:accent3>
      <a:accent4>
        <a:srgbClr val="9C649C"/>
      </a:accent4>
      <a:accent5>
        <a:srgbClr val="2F6776"/>
      </a:accent5>
      <a:accent6>
        <a:srgbClr val="E9E7E3"/>
      </a:accent6>
      <a:hlink>
        <a:srgbClr val="E7E1D5"/>
      </a:hlink>
      <a:folHlink>
        <a:srgbClr val="000000"/>
      </a:folHlink>
    </a:clrScheme>
    <a:fontScheme name="Anpassat 5">
      <a:majorFont>
        <a:latin typeface="Montserrat"/>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23353</TotalTime>
  <Words>2911</Words>
  <Application>Microsoft Macintosh PowerPoint</Application>
  <PresentationFormat>Bredbild</PresentationFormat>
  <Paragraphs>198</Paragraphs>
  <Slides>28</Slides>
  <Notes>2</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28</vt:i4>
      </vt:variant>
    </vt:vector>
  </HeadingPairs>
  <TitlesOfParts>
    <vt:vector size="34" baseType="lpstr">
      <vt:lpstr>Arial</vt:lpstr>
      <vt:lpstr>Montserrat Light</vt:lpstr>
      <vt:lpstr>Montserrat</vt:lpstr>
      <vt:lpstr>Calibri</vt:lpstr>
      <vt:lpstr>Wingdings</vt:lpstr>
      <vt:lpstr>Office-tema</vt:lpstr>
      <vt:lpstr>Utvärdering av Framstegen</vt:lpstr>
      <vt:lpstr>Om Framstegen</vt:lpstr>
      <vt:lpstr>Övergripande frågor</vt:lpstr>
      <vt:lpstr>Genomförande</vt:lpstr>
      <vt:lpstr>Beskrivning av arbetet</vt:lpstr>
      <vt:lpstr>Omfattning av arbetet</vt:lpstr>
      <vt:lpstr>Omfattning av arbetet</vt:lpstr>
      <vt:lpstr>Behov och förutsättningar</vt:lpstr>
      <vt:lpstr>Behov och förutsättningar</vt:lpstr>
      <vt:lpstr>Behov och förutsättningar</vt:lpstr>
      <vt:lpstr>Effekter – för individen</vt:lpstr>
      <vt:lpstr>Effekter – för individen</vt:lpstr>
      <vt:lpstr>PowerPoint-presentation</vt:lpstr>
      <vt:lpstr>PowerPoint-presentation</vt:lpstr>
      <vt:lpstr>PowerPoint-presentation</vt:lpstr>
      <vt:lpstr>Effekter – för medarbetare</vt:lpstr>
      <vt:lpstr>Effekter – för medarbetare</vt:lpstr>
      <vt:lpstr>Effekter – för medarbetare</vt:lpstr>
      <vt:lpstr>PowerPoint-presentation</vt:lpstr>
      <vt:lpstr>PowerPoint-presentation</vt:lpstr>
      <vt:lpstr>Effekter – för organisationen</vt:lpstr>
      <vt:lpstr>Effekter – för organisationen</vt:lpstr>
      <vt:lpstr>PowerPoint-presentation</vt:lpstr>
      <vt:lpstr>Vidareföring</vt:lpstr>
      <vt:lpstr>Fortsatt utveckling</vt:lpstr>
      <vt:lpstr>Summering</vt:lpstr>
      <vt:lpstr>PowerPoint-presentation</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Utvärdering av Reko på riktigt</dc:title>
  <dc:subject/>
  <dc:creator>Joakim Tranquist</dc:creator>
  <cp:keywords/>
  <dc:description/>
  <cp:lastModifiedBy>Joakim Tranquist</cp:lastModifiedBy>
  <cp:revision>277</cp:revision>
  <cp:lastPrinted>2023-03-24T15:17:59Z</cp:lastPrinted>
  <dcterms:created xsi:type="dcterms:W3CDTF">2018-11-05T15:23:31Z</dcterms:created>
  <dcterms:modified xsi:type="dcterms:W3CDTF">2024-06-07T08:36:15Z</dcterms:modified>
  <cp:category/>
</cp:coreProperties>
</file>